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6"/>
  </p:notesMasterIdLst>
  <p:sldIdLst>
    <p:sldId id="256" r:id="rId2"/>
    <p:sldId id="293" r:id="rId3"/>
    <p:sldId id="302" r:id="rId4"/>
    <p:sldId id="303" r:id="rId5"/>
    <p:sldId id="265" r:id="rId6"/>
    <p:sldId id="266" r:id="rId7"/>
    <p:sldId id="267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44" r:id="rId42"/>
    <p:sldId id="345" r:id="rId43"/>
    <p:sldId id="346" r:id="rId44"/>
    <p:sldId id="347" r:id="rId45"/>
    <p:sldId id="348" r:id="rId46"/>
    <p:sldId id="349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263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41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494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486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231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900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627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583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526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421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061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714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9047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42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592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179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118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390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84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935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381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338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091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465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7505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5835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43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750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8569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931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510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6199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9459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81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6612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9340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679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074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9045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7639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847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9960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043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1182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958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6721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2482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235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3338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029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8fd24f9a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8fd24f9a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009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053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661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8fd24f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8fd24f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886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313050"/>
            <a:ext cx="8520600" cy="16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sz="3200" dirty="0"/>
              <a:t>Desenvolvimento e construção de um simulador de voo utilizando realidade virtual para uma aeronave do tipo planador</a:t>
            </a:r>
            <a:endParaRPr sz="32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0378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34343"/>
                </a:solidFill>
              </a:rPr>
              <a:t>Autor: </a:t>
            </a:r>
            <a:r>
              <a:rPr lang="pt-BR" sz="1800" dirty="0" smtClean="0">
                <a:solidFill>
                  <a:srgbClr val="434343"/>
                </a:solidFill>
              </a:rPr>
              <a:t>Cássio Ferreira da Cunha Filho</a:t>
            </a:r>
            <a:endParaRPr sz="1800" dirty="0">
              <a:solidFill>
                <a:srgbClr val="434343"/>
              </a:solidFill>
            </a:endParaRPr>
          </a:p>
          <a:p>
            <a:pPr marL="0" lvl="0" indent="0" algn="r"/>
            <a:r>
              <a:rPr lang="pt-BR" sz="1800" dirty="0">
                <a:solidFill>
                  <a:srgbClr val="434343"/>
                </a:solidFill>
              </a:rPr>
              <a:t>Orientador: </a:t>
            </a:r>
            <a:r>
              <a:rPr lang="pt-BR" sz="1800" dirty="0"/>
              <a:t>Prof. PhD Mateus Rodrigues </a:t>
            </a:r>
            <a:r>
              <a:rPr lang="pt-BR" sz="1800" dirty="0" smtClean="0"/>
              <a:t>Miranda</a:t>
            </a:r>
            <a:endParaRPr sz="1800" dirty="0">
              <a:solidFill>
                <a:srgbClr val="434343"/>
              </a:solidFill>
            </a:endParaRPr>
          </a:p>
        </p:txBody>
      </p:sp>
      <p:grpSp>
        <p:nvGrpSpPr>
          <p:cNvPr id="56" name="Google Shape;56;p13"/>
          <p:cNvGrpSpPr/>
          <p:nvPr/>
        </p:nvGrpSpPr>
        <p:grpSpPr>
          <a:xfrm>
            <a:off x="75" y="4246075"/>
            <a:ext cx="9144000" cy="897300"/>
            <a:chOff x="75" y="4246075"/>
            <a:chExt cx="9144000" cy="897300"/>
          </a:xfrm>
        </p:grpSpPr>
        <p:sp>
          <p:nvSpPr>
            <p:cNvPr id="57" name="Google Shape;57;p13"/>
            <p:cNvSpPr/>
            <p:nvPr/>
          </p:nvSpPr>
          <p:spPr>
            <a:xfrm>
              <a:off x="75" y="4246075"/>
              <a:ext cx="9144000" cy="8973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" name="Google Shape;5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75700" y="4298425"/>
              <a:ext cx="792600" cy="792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+mj-lt"/>
              </a:rPr>
              <a:t>Revisão bibliográfica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4343886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Percentis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Distribuição de probabilidade;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Separação em grupos;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Inclusão dos percentis femininos.</a:t>
            </a:r>
          </a:p>
          <a:p>
            <a:pPr marL="901700" lvl="1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434343"/>
                </a:solidFill>
                <a:latin typeface="+mj-lt"/>
              </a:rPr>
              <a:t>25 </a:t>
            </a:r>
            <a:r>
              <a:rPr lang="pt-BR" dirty="0" err="1" smtClean="0">
                <a:solidFill>
                  <a:srgbClr val="434343"/>
                </a:solidFill>
                <a:latin typeface="+mj-lt"/>
              </a:rPr>
              <a:t>by</a:t>
            </a:r>
            <a:r>
              <a:rPr lang="pt-BR" dirty="0" smtClean="0">
                <a:solidFill>
                  <a:srgbClr val="434343"/>
                </a:solidFill>
                <a:latin typeface="+mj-lt"/>
              </a:rPr>
              <a:t> 2025;</a:t>
            </a: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oogle Shape;67;p14">
            <a:extLst>
              <a:ext uri="{FF2B5EF4-FFF2-40B4-BE49-F238E27FC236}">
                <a16:creationId xmlns:a16="http://schemas.microsoft.com/office/drawing/2014/main" id="{E3EC0E78-8106-238D-90D5-8AEFAE562C12}"/>
              </a:ext>
            </a:extLst>
          </p:cNvPr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5" name="Google Shape;68;p14">
              <a:extLst>
                <a:ext uri="{FF2B5EF4-FFF2-40B4-BE49-F238E27FC236}">
                  <a16:creationId xmlns:a16="http://schemas.microsoft.com/office/drawing/2014/main" id="{C6BC9111-278B-E930-7514-2D6C26245377}"/>
                </a:ext>
              </a:extLst>
            </p:cNvPr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Google Shape;69;p14">
              <a:extLst>
                <a:ext uri="{FF2B5EF4-FFF2-40B4-BE49-F238E27FC236}">
                  <a16:creationId xmlns:a16="http://schemas.microsoft.com/office/drawing/2014/main" id="{7A6B72BE-F11D-F502-FCA6-2DEB01D3412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00F67BD2-17CA-7E43-DF99-FA7C09F73F3F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30E8A0C5-0E61-CD0E-40EC-043BCAA675F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48ECDE0D-413C-CC42-AC93-0C79D6AD8E3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F7EB7411-1B2B-D7CC-23F9-B6983951C938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9E38B51F-CCF5-9939-2F66-722A7BC75A1B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546DFB30-C075-ED3B-04B7-33F51BAC125D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678640" y="4000885"/>
            <a:ext cx="44179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5 </a:t>
            </a:r>
            <a:r>
              <a:rPr lang="pt-BR" sz="1200" dirty="0"/>
              <a:t>– Curva de Gauss para estatura (DREYFUSS, 2005).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927" y="950463"/>
            <a:ext cx="2124731" cy="30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36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+mj-lt"/>
              </a:rPr>
              <a:t>Revisão bibliográfica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4343886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r>
              <a:rPr lang="pt-BR" b="1" dirty="0" err="1" smtClean="0">
                <a:solidFill>
                  <a:srgbClr val="434343"/>
                </a:solidFill>
                <a:latin typeface="+mj-lt"/>
              </a:rPr>
              <a:t>Package</a:t>
            </a: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Posicionamento do corpo no ambiente de trabalho;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Determinação da posição do piloto e dos comandos;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Baseada na posição do </a:t>
            </a:r>
            <a:r>
              <a:rPr lang="pt-BR" sz="1600" dirty="0" err="1" smtClean="0">
                <a:solidFill>
                  <a:srgbClr val="434343"/>
                </a:solidFill>
                <a:latin typeface="+mj-lt"/>
              </a:rPr>
              <a:t>Eye</a:t>
            </a: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-Point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Divisão em zonas de alcance;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Normas: </a:t>
            </a:r>
            <a:r>
              <a:rPr lang="pt-BR" sz="1600" dirty="0">
                <a:latin typeface="+mj-lt"/>
              </a:rPr>
              <a:t>ARP4101 (SAE, 2003), MIL-STD-1333B</a:t>
            </a:r>
            <a:endParaRPr lang="pt-BR" sz="1600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dirty="0" smtClean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oogle Shape;67;p14">
            <a:extLst>
              <a:ext uri="{FF2B5EF4-FFF2-40B4-BE49-F238E27FC236}">
                <a16:creationId xmlns:a16="http://schemas.microsoft.com/office/drawing/2014/main" id="{E3EC0E78-8106-238D-90D5-8AEFAE562C12}"/>
              </a:ext>
            </a:extLst>
          </p:cNvPr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5" name="Google Shape;68;p14">
              <a:extLst>
                <a:ext uri="{FF2B5EF4-FFF2-40B4-BE49-F238E27FC236}">
                  <a16:creationId xmlns:a16="http://schemas.microsoft.com/office/drawing/2014/main" id="{C6BC9111-278B-E930-7514-2D6C26245377}"/>
                </a:ext>
              </a:extLst>
            </p:cNvPr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Google Shape;69;p14">
              <a:extLst>
                <a:ext uri="{FF2B5EF4-FFF2-40B4-BE49-F238E27FC236}">
                  <a16:creationId xmlns:a16="http://schemas.microsoft.com/office/drawing/2014/main" id="{7A6B72BE-F11D-F502-FCA6-2DEB01D3412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00F67BD2-17CA-7E43-DF99-FA7C09F73F3F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30E8A0C5-0E61-CD0E-40EC-043BCAA675F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48ECDE0D-413C-CC42-AC93-0C79D6AD8E3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F7EB7411-1B2B-D7CC-23F9-B6983951C938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9E38B51F-CCF5-9939-2F66-722A7BC75A1B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546DFB30-C075-ED3B-04B7-33F51BAC125D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678640" y="4000885"/>
            <a:ext cx="44179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6</a:t>
            </a:r>
            <a:r>
              <a:rPr lang="pt-BR" sz="1200" dirty="0" smtClean="0">
                <a:latin typeface="+mj-lt"/>
              </a:rPr>
              <a:t> </a:t>
            </a:r>
            <a:r>
              <a:rPr lang="pt-BR" sz="1200" dirty="0"/>
              <a:t>– Zonas de alcance (DEPARTMENTOFDEFENSE, 1976).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656" y="951166"/>
            <a:ext cx="3992644" cy="290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7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+mj-lt"/>
              </a:rPr>
              <a:t>Revisão bibliográfica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699" y="1453550"/>
            <a:ext cx="4655155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RULA - </a:t>
            </a:r>
            <a:r>
              <a:rPr lang="pt-BR" b="1" dirty="0" err="1">
                <a:latin typeface="+mj-lt"/>
              </a:rPr>
              <a:t>Rapid</a:t>
            </a:r>
            <a:r>
              <a:rPr lang="pt-BR" b="1" dirty="0">
                <a:latin typeface="+mj-lt"/>
              </a:rPr>
              <a:t> </a:t>
            </a:r>
            <a:r>
              <a:rPr lang="pt-BR" b="1" dirty="0" err="1">
                <a:latin typeface="+mj-lt"/>
              </a:rPr>
              <a:t>Upper</a:t>
            </a:r>
            <a:r>
              <a:rPr lang="pt-BR" b="1" dirty="0">
                <a:latin typeface="+mj-lt"/>
              </a:rPr>
              <a:t> </a:t>
            </a:r>
            <a:r>
              <a:rPr lang="pt-BR" b="1" dirty="0" err="1">
                <a:latin typeface="+mj-lt"/>
              </a:rPr>
              <a:t>Limb</a:t>
            </a:r>
            <a:r>
              <a:rPr lang="pt-BR" b="1" dirty="0">
                <a:latin typeface="+mj-lt"/>
              </a:rPr>
              <a:t> </a:t>
            </a:r>
            <a:r>
              <a:rPr lang="pt-BR" b="1" dirty="0" err="1">
                <a:latin typeface="+mj-lt"/>
              </a:rPr>
              <a:t>Assessment</a:t>
            </a: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Desenvolvido </a:t>
            </a:r>
            <a:r>
              <a:rPr lang="pt-BR" sz="1600" dirty="0"/>
              <a:t>no Instituto de Ergonomia Ocupacional </a:t>
            </a:r>
            <a:r>
              <a:rPr lang="pt-BR" sz="1600" dirty="0" smtClean="0"/>
              <a:t>da Universidade de Nottingham;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Considera </a:t>
            </a:r>
            <a:r>
              <a:rPr lang="pt-BR" sz="1600" dirty="0"/>
              <a:t>posturas adotadas, </a:t>
            </a:r>
            <a:r>
              <a:rPr lang="pt-BR" sz="1600" dirty="0" smtClean="0"/>
              <a:t>forças </a:t>
            </a:r>
            <a:r>
              <a:rPr lang="pt-BR" sz="1600" dirty="0"/>
              <a:t>necessárias e das ações musculares de </a:t>
            </a:r>
            <a:r>
              <a:rPr lang="pt-BR" sz="1600" dirty="0" smtClean="0"/>
              <a:t>operadores;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Oferece uma escala progressiva de riscos.</a:t>
            </a: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oogle Shape;67;p14">
            <a:extLst>
              <a:ext uri="{FF2B5EF4-FFF2-40B4-BE49-F238E27FC236}">
                <a16:creationId xmlns:a16="http://schemas.microsoft.com/office/drawing/2014/main" id="{E3EC0E78-8106-238D-90D5-8AEFAE562C12}"/>
              </a:ext>
            </a:extLst>
          </p:cNvPr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5" name="Google Shape;68;p14">
              <a:extLst>
                <a:ext uri="{FF2B5EF4-FFF2-40B4-BE49-F238E27FC236}">
                  <a16:creationId xmlns:a16="http://schemas.microsoft.com/office/drawing/2014/main" id="{C6BC9111-278B-E930-7514-2D6C26245377}"/>
                </a:ext>
              </a:extLst>
            </p:cNvPr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Google Shape;69;p14">
              <a:extLst>
                <a:ext uri="{FF2B5EF4-FFF2-40B4-BE49-F238E27FC236}">
                  <a16:creationId xmlns:a16="http://schemas.microsoft.com/office/drawing/2014/main" id="{7A6B72BE-F11D-F502-FCA6-2DEB01D3412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00F67BD2-17CA-7E43-DF99-FA7C09F73F3F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30E8A0C5-0E61-CD0E-40EC-043BCAA675F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48ECDE0D-413C-CC42-AC93-0C79D6AD8E3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F7EB7411-1B2B-D7CC-23F9-B6983951C938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9E38B51F-CCF5-9939-2F66-722A7BC75A1B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546DFB30-C075-ED3B-04B7-33F51BAC125D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798290" y="3253921"/>
            <a:ext cx="3893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7 </a:t>
            </a:r>
            <a:r>
              <a:rPr lang="pt-BR" sz="1200" dirty="0"/>
              <a:t>– Ações de Segurança de acordo com o Nível de Risco (PLUS, 2021), adaptado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362" y="2050017"/>
            <a:ext cx="3821167" cy="111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42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+mj-lt"/>
              </a:rPr>
              <a:t>Revisão bibliográfica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699" y="1453550"/>
            <a:ext cx="4613591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RULA - </a:t>
            </a:r>
            <a:r>
              <a:rPr lang="pt-BR" b="1" dirty="0" err="1">
                <a:latin typeface="+mj-lt"/>
              </a:rPr>
              <a:t>Rapid</a:t>
            </a:r>
            <a:r>
              <a:rPr lang="pt-BR" b="1" dirty="0">
                <a:latin typeface="+mj-lt"/>
              </a:rPr>
              <a:t> </a:t>
            </a:r>
            <a:r>
              <a:rPr lang="pt-BR" b="1" dirty="0" err="1">
                <a:latin typeface="+mj-lt"/>
              </a:rPr>
              <a:t>Upper</a:t>
            </a:r>
            <a:r>
              <a:rPr lang="pt-BR" b="1" dirty="0">
                <a:latin typeface="+mj-lt"/>
              </a:rPr>
              <a:t> </a:t>
            </a:r>
            <a:r>
              <a:rPr lang="pt-BR" b="1" dirty="0" err="1">
                <a:latin typeface="+mj-lt"/>
              </a:rPr>
              <a:t>Limb</a:t>
            </a:r>
            <a:r>
              <a:rPr lang="pt-BR" b="1" dirty="0">
                <a:latin typeface="+mj-lt"/>
              </a:rPr>
              <a:t> </a:t>
            </a:r>
            <a:r>
              <a:rPr lang="pt-BR" b="1" dirty="0" err="1">
                <a:latin typeface="+mj-lt"/>
              </a:rPr>
              <a:t>Assessment</a:t>
            </a: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oogle Shape;67;p14">
            <a:extLst>
              <a:ext uri="{FF2B5EF4-FFF2-40B4-BE49-F238E27FC236}">
                <a16:creationId xmlns:a16="http://schemas.microsoft.com/office/drawing/2014/main" id="{E3EC0E78-8106-238D-90D5-8AEFAE562C12}"/>
              </a:ext>
            </a:extLst>
          </p:cNvPr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5" name="Google Shape;68;p14">
              <a:extLst>
                <a:ext uri="{FF2B5EF4-FFF2-40B4-BE49-F238E27FC236}">
                  <a16:creationId xmlns:a16="http://schemas.microsoft.com/office/drawing/2014/main" id="{C6BC9111-278B-E930-7514-2D6C26245377}"/>
                </a:ext>
              </a:extLst>
            </p:cNvPr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Google Shape;69;p14">
              <a:extLst>
                <a:ext uri="{FF2B5EF4-FFF2-40B4-BE49-F238E27FC236}">
                  <a16:creationId xmlns:a16="http://schemas.microsoft.com/office/drawing/2014/main" id="{7A6B72BE-F11D-F502-FCA6-2DEB01D3412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00F67BD2-17CA-7E43-DF99-FA7C09F73F3F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30E8A0C5-0E61-CD0E-40EC-043BCAA675F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48ECDE0D-413C-CC42-AC93-0C79D6AD8E3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F7EB7411-1B2B-D7CC-23F9-B6983951C938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9E38B51F-CCF5-9939-2F66-722A7BC75A1B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546DFB30-C075-ED3B-04B7-33F51BAC125D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973254" y="3747307"/>
            <a:ext cx="7062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8</a:t>
            </a:r>
            <a:r>
              <a:rPr lang="pt-BR" sz="1200" dirty="0" smtClean="0">
                <a:latin typeface="+mj-lt"/>
              </a:rPr>
              <a:t> </a:t>
            </a:r>
            <a:r>
              <a:rPr lang="pt-BR" sz="1200" dirty="0"/>
              <a:t>– </a:t>
            </a:r>
            <a:r>
              <a:rPr lang="pt-BR" sz="1200" dirty="0" smtClean="0"/>
              <a:t>Ângulos </a:t>
            </a:r>
            <a:r>
              <a:rPr lang="pt-BR" sz="1200" dirty="0"/>
              <a:t>de análise para o braço </a:t>
            </a:r>
            <a:r>
              <a:rPr lang="pt-BR" sz="1200" dirty="0" smtClean="0"/>
              <a:t>(</a:t>
            </a:r>
            <a:r>
              <a:rPr lang="pt-BR" sz="1200" dirty="0"/>
              <a:t>MCATAMNEU, 1993</a:t>
            </a:r>
            <a:r>
              <a:rPr lang="pt-BR" sz="1200" dirty="0" smtClean="0"/>
              <a:t>), adaptado</a:t>
            </a:r>
          </a:p>
          <a:p>
            <a:pPr algn="ctr"/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2110643"/>
            <a:ext cx="4371136" cy="150191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2836" y="2201040"/>
            <a:ext cx="4306135" cy="132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25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+mj-lt"/>
              </a:rPr>
              <a:t>Revisão bibliográfica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699" y="1453550"/>
            <a:ext cx="4613591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RULA - </a:t>
            </a:r>
            <a:r>
              <a:rPr lang="pt-BR" b="1" dirty="0" err="1">
                <a:latin typeface="+mj-lt"/>
              </a:rPr>
              <a:t>Rapid</a:t>
            </a:r>
            <a:r>
              <a:rPr lang="pt-BR" b="1" dirty="0">
                <a:latin typeface="+mj-lt"/>
              </a:rPr>
              <a:t> </a:t>
            </a:r>
            <a:r>
              <a:rPr lang="pt-BR" b="1" dirty="0" err="1">
                <a:latin typeface="+mj-lt"/>
              </a:rPr>
              <a:t>Upper</a:t>
            </a:r>
            <a:r>
              <a:rPr lang="pt-BR" b="1" dirty="0">
                <a:latin typeface="+mj-lt"/>
              </a:rPr>
              <a:t> </a:t>
            </a:r>
            <a:r>
              <a:rPr lang="pt-BR" b="1" dirty="0" err="1">
                <a:latin typeface="+mj-lt"/>
              </a:rPr>
              <a:t>Limb</a:t>
            </a:r>
            <a:r>
              <a:rPr lang="pt-BR" b="1" dirty="0">
                <a:latin typeface="+mj-lt"/>
              </a:rPr>
              <a:t> </a:t>
            </a:r>
            <a:r>
              <a:rPr lang="pt-BR" b="1" dirty="0" err="1">
                <a:latin typeface="+mj-lt"/>
              </a:rPr>
              <a:t>Assessment</a:t>
            </a: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oogle Shape;67;p14">
            <a:extLst>
              <a:ext uri="{FF2B5EF4-FFF2-40B4-BE49-F238E27FC236}">
                <a16:creationId xmlns:a16="http://schemas.microsoft.com/office/drawing/2014/main" id="{E3EC0E78-8106-238D-90D5-8AEFAE562C12}"/>
              </a:ext>
            </a:extLst>
          </p:cNvPr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5" name="Google Shape;68;p14">
              <a:extLst>
                <a:ext uri="{FF2B5EF4-FFF2-40B4-BE49-F238E27FC236}">
                  <a16:creationId xmlns:a16="http://schemas.microsoft.com/office/drawing/2014/main" id="{C6BC9111-278B-E930-7514-2D6C26245377}"/>
                </a:ext>
              </a:extLst>
            </p:cNvPr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Google Shape;69;p14">
              <a:extLst>
                <a:ext uri="{FF2B5EF4-FFF2-40B4-BE49-F238E27FC236}">
                  <a16:creationId xmlns:a16="http://schemas.microsoft.com/office/drawing/2014/main" id="{7A6B72BE-F11D-F502-FCA6-2DEB01D3412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00F67BD2-17CA-7E43-DF99-FA7C09F73F3F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30E8A0C5-0E61-CD0E-40EC-043BCAA675F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48ECDE0D-413C-CC42-AC93-0C79D6AD8E3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F7EB7411-1B2B-D7CC-23F9-B6983951C938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9E38B51F-CCF5-9939-2F66-722A7BC75A1B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546DFB30-C075-ED3B-04B7-33F51BAC125D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199" y="1943316"/>
            <a:ext cx="4141043" cy="2114785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898245" y="4168895"/>
            <a:ext cx="7062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9 </a:t>
            </a:r>
            <a:r>
              <a:rPr lang="pt-BR" sz="1200" dirty="0"/>
              <a:t>– Diagrama representativo das pontuações RULA (MCATAMNEU, 1993), adaptado. 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9149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/>
              <a:t>Revisão bibliográfica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2B276FCA-6069-2239-3D6E-899BEF6DFC7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4486590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Simulação de voo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Objetivos;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Classificação dos simuladores físicos:</a:t>
            </a:r>
          </a:p>
          <a:p>
            <a:pPr marL="901700" lvl="1" indent="-356400">
              <a:spcBef>
                <a:spcPts val="0"/>
              </a:spcBef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434343"/>
                </a:solidFill>
                <a:latin typeface="+mj-lt"/>
              </a:rPr>
              <a:t>Simples;</a:t>
            </a:r>
          </a:p>
          <a:p>
            <a:pPr marL="901700" lvl="1" indent="-356400">
              <a:spcBef>
                <a:spcPts val="0"/>
              </a:spcBef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434343"/>
                </a:solidFill>
                <a:latin typeface="+mj-lt"/>
              </a:rPr>
              <a:t>Profissional;</a:t>
            </a:r>
          </a:p>
          <a:p>
            <a:pPr marL="901700" lvl="1" indent="-356400">
              <a:spcBef>
                <a:spcPts val="0"/>
              </a:spcBef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434343"/>
                </a:solidFill>
                <a:latin typeface="+mj-lt"/>
              </a:rPr>
              <a:t>Full Motion.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34343"/>
                </a:solidFill>
              </a:rPr>
              <a:t>Classificação dos </a:t>
            </a:r>
            <a:r>
              <a:rPr lang="pt-BR" sz="1600" dirty="0" smtClean="0">
                <a:solidFill>
                  <a:srgbClr val="434343"/>
                </a:solidFill>
              </a:rPr>
              <a:t>softwares de simulação:</a:t>
            </a:r>
            <a:endParaRPr lang="pt-BR" sz="1600" dirty="0">
              <a:solidFill>
                <a:srgbClr val="434343"/>
              </a:solidFill>
            </a:endParaRPr>
          </a:p>
          <a:p>
            <a:pPr marL="901700" lvl="1" indent="-356400">
              <a:spcBef>
                <a:spcPts val="0"/>
              </a:spcBef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434343"/>
                </a:solidFill>
              </a:rPr>
              <a:t>Entretenimento;</a:t>
            </a:r>
            <a:endParaRPr lang="pt-BR" dirty="0">
              <a:solidFill>
                <a:srgbClr val="434343"/>
              </a:solidFill>
            </a:endParaRPr>
          </a:p>
          <a:p>
            <a:pPr marL="901700" lvl="1" indent="-356400">
              <a:spcBef>
                <a:spcPts val="0"/>
              </a:spcBef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434343"/>
                </a:solidFill>
              </a:rPr>
              <a:t>Profissionais;</a:t>
            </a:r>
            <a:endParaRPr lang="pt-BR" dirty="0">
              <a:solidFill>
                <a:srgbClr val="434343"/>
              </a:solidFill>
            </a:endParaRPr>
          </a:p>
          <a:p>
            <a:pPr marL="901700" lvl="1" indent="-356400">
              <a:spcBef>
                <a:spcPts val="0"/>
              </a:spcBef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434343"/>
                </a:solidFill>
              </a:rPr>
              <a:t>Industriais.</a:t>
            </a:r>
            <a:endParaRPr lang="pt-BR" dirty="0">
              <a:solidFill>
                <a:srgbClr val="434343"/>
              </a:solidFill>
            </a:endParaRPr>
          </a:p>
          <a:p>
            <a:pPr marL="444500" indent="-3564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dirty="0" smtClean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825264"/>
            <a:ext cx="3469362" cy="3161544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919522" y="4067731"/>
            <a:ext cx="39877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10 </a:t>
            </a:r>
            <a:r>
              <a:rPr lang="pt-BR" sz="1200" dirty="0"/>
              <a:t>– </a:t>
            </a:r>
            <a:r>
              <a:rPr lang="pt-BR" sz="1200" dirty="0" smtClean="0"/>
              <a:t>Simulador Full Motion (FAB, 2024).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4" name="Fluxograma: Conector 23">
            <a:extLst>
              <a:ext uri="{FF2B5EF4-FFF2-40B4-BE49-F238E27FC236}">
                <a16:creationId xmlns:a16="http://schemas.microsoft.com/office/drawing/2014/main" id="{F7EB7411-1B2B-D7CC-23F9-B6983951C938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5" name="Fluxograma: Conector 24">
            <a:extLst>
              <a:ext uri="{FF2B5EF4-FFF2-40B4-BE49-F238E27FC236}">
                <a16:creationId xmlns:a16="http://schemas.microsoft.com/office/drawing/2014/main" id="{546DFB30-C075-ED3B-04B7-33F51BAC125D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4156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/>
              <a:t>Revisão bibliográfica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2B276FCA-6069-2239-3D6E-899BEF6DFC7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4486590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Desempenho de aeronaves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Controle de voo;</a:t>
            </a:r>
          </a:p>
          <a:p>
            <a:pPr marL="901700" lvl="1" indent="-356400">
              <a:spcBef>
                <a:spcPts val="0"/>
              </a:spcBef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434343"/>
                </a:solidFill>
                <a:latin typeface="+mj-lt"/>
              </a:rPr>
              <a:t>Aileron, leme, profundor;</a:t>
            </a:r>
          </a:p>
          <a:p>
            <a:pPr marL="901700" lvl="1" indent="-356400">
              <a:spcBef>
                <a:spcPts val="0"/>
              </a:spcBef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434343"/>
                </a:solidFill>
                <a:latin typeface="+mj-lt"/>
              </a:rPr>
              <a:t>Manche e pedais.</a:t>
            </a:r>
          </a:p>
          <a:p>
            <a:pPr marL="444500" indent="-3564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Arfagem, Rolagem e Guinada;</a:t>
            </a:r>
          </a:p>
          <a:p>
            <a:pPr marL="444500" indent="-3564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  <a:p>
            <a:pPr marL="88100" indent="0">
              <a:buClr>
                <a:srgbClr val="434343"/>
              </a:buClr>
              <a:buSzPts val="2000"/>
              <a:buNone/>
            </a:pPr>
            <a:endParaRPr lang="pt-BR" dirty="0" smtClean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919522" y="4067731"/>
            <a:ext cx="3987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11 </a:t>
            </a:r>
            <a:r>
              <a:rPr lang="pt-BR" sz="1200" dirty="0"/>
              <a:t>– Superfícies de controle de uma aeronave convencional (MARTINS, 2024).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063" y="1268212"/>
            <a:ext cx="3907246" cy="2607076"/>
          </a:xfrm>
          <a:prstGeom prst="rect">
            <a:avLst/>
          </a:prstGeom>
        </p:spPr>
      </p:pic>
      <p:sp>
        <p:nvSpPr>
          <p:cNvPr id="22" name="Fluxograma: Conector 21">
            <a:extLst>
              <a:ext uri="{FF2B5EF4-FFF2-40B4-BE49-F238E27FC236}">
                <a16:creationId xmlns:a16="http://schemas.microsoft.com/office/drawing/2014/main" id="{F7EB7411-1B2B-D7CC-23F9-B6983951C938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3" name="Fluxograma: Conector 22">
            <a:extLst>
              <a:ext uri="{FF2B5EF4-FFF2-40B4-BE49-F238E27FC236}">
                <a16:creationId xmlns:a16="http://schemas.microsoft.com/office/drawing/2014/main" id="{546DFB30-C075-ED3B-04B7-33F51BAC125D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50657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/>
              <a:t>Revisão bibliográfica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2B276FCA-6069-2239-3D6E-899BEF6DFC7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4486590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Desempenho de aeronaves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Controle de voo para planadores;</a:t>
            </a:r>
          </a:p>
          <a:p>
            <a:pPr marL="901700" lvl="1" indent="-356400">
              <a:spcBef>
                <a:spcPts val="0"/>
              </a:spcBef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434343"/>
                </a:solidFill>
                <a:latin typeface="+mj-lt"/>
              </a:rPr>
              <a:t>Freio aerodinâmico;</a:t>
            </a:r>
            <a:endParaRPr lang="pt-BR" sz="1600" dirty="0" smtClean="0">
              <a:solidFill>
                <a:srgbClr val="434343"/>
              </a:solidFill>
              <a:latin typeface="+mj-lt"/>
            </a:endParaRPr>
          </a:p>
          <a:p>
            <a:pPr marL="88100" indent="0">
              <a:buClr>
                <a:srgbClr val="434343"/>
              </a:buClr>
              <a:buSzPts val="2000"/>
              <a:buNone/>
            </a:pPr>
            <a:endParaRPr lang="pt-BR" dirty="0" smtClean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0" y="4168895"/>
            <a:ext cx="4662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12 </a:t>
            </a:r>
            <a:r>
              <a:rPr lang="pt-BR" sz="1200" dirty="0"/>
              <a:t>– Sistema de freio aerodinâmico do planador: </a:t>
            </a:r>
            <a:r>
              <a:rPr lang="pt-BR" sz="1200" dirty="0" smtClean="0"/>
              <a:t>(</a:t>
            </a:r>
            <a:r>
              <a:rPr lang="pt-BR" sz="1200" dirty="0"/>
              <a:t>GREINER, 2018)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26" y="2790007"/>
            <a:ext cx="3637001" cy="139554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4085" y="1057181"/>
            <a:ext cx="3751542" cy="308739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571958" y="4168655"/>
            <a:ext cx="4662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13 </a:t>
            </a:r>
            <a:r>
              <a:rPr lang="pt-BR" sz="1200" dirty="0"/>
              <a:t>– Atuação do freio aerodinâmico de um planador. (STUDENT PILOT MANUAL, 2023), adaptado.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2" name="Fluxograma: Conector 21">
            <a:extLst>
              <a:ext uri="{FF2B5EF4-FFF2-40B4-BE49-F238E27FC236}">
                <a16:creationId xmlns:a16="http://schemas.microsoft.com/office/drawing/2014/main" id="{F7EB7411-1B2B-D7CC-23F9-B6983951C938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3" name="Fluxograma: Conector 22">
            <a:extLst>
              <a:ext uri="{FF2B5EF4-FFF2-40B4-BE49-F238E27FC236}">
                <a16:creationId xmlns:a16="http://schemas.microsoft.com/office/drawing/2014/main" id="{546DFB30-C075-ED3B-04B7-33F51BAC125D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04287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/>
              <a:t>Revisão bibliográfica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2B276FCA-6069-2239-3D6E-899BEF6DFC7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4486590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Mockup Rápido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/>
              <a:t>‘</a:t>
            </a:r>
            <a:r>
              <a:rPr lang="pt-BR" sz="1600" dirty="0" err="1"/>
              <a:t>Quick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</a:t>
            </a:r>
            <a:r>
              <a:rPr lang="pt-BR" sz="1600" dirty="0" err="1"/>
              <a:t>dirty</a:t>
            </a:r>
            <a:r>
              <a:rPr lang="pt-BR" sz="1600" dirty="0"/>
              <a:t>’ </a:t>
            </a:r>
            <a:r>
              <a:rPr lang="pt-BR" sz="1600" dirty="0" err="1"/>
              <a:t>mock-up</a:t>
            </a:r>
            <a:r>
              <a:rPr lang="pt-BR" sz="1600" dirty="0"/>
              <a:t>;</a:t>
            </a:r>
            <a:endParaRPr lang="pt-BR" sz="1600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Análise ergonômica de baixo custo;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Utilização de materiais baratos;</a:t>
            </a:r>
          </a:p>
          <a:p>
            <a:pPr marL="901700" lvl="1" indent="-356400">
              <a:spcBef>
                <a:spcPts val="0"/>
              </a:spcBef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34343"/>
                </a:solidFill>
                <a:latin typeface="+mj-lt"/>
              </a:rPr>
              <a:t>R</a:t>
            </a:r>
            <a:r>
              <a:rPr lang="pt-BR" dirty="0" smtClean="0">
                <a:solidFill>
                  <a:srgbClr val="434343"/>
                </a:solidFill>
                <a:latin typeface="+mj-lt"/>
              </a:rPr>
              <a:t>etalhos;</a:t>
            </a:r>
          </a:p>
          <a:p>
            <a:pPr marL="901700" lvl="1" indent="-356400">
              <a:spcBef>
                <a:spcPts val="0"/>
              </a:spcBef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434343"/>
                </a:solidFill>
                <a:latin typeface="+mj-lt"/>
              </a:rPr>
              <a:t>Sobras</a:t>
            </a:r>
          </a:p>
          <a:p>
            <a:pPr marL="444500" indent="-3564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Preservação dos aspectos críticos.</a:t>
            </a:r>
          </a:p>
          <a:p>
            <a:pPr marL="88100" indent="0">
              <a:buClr>
                <a:srgbClr val="434343"/>
              </a:buClr>
              <a:buSzPts val="2000"/>
              <a:buNone/>
            </a:pPr>
            <a:endParaRPr lang="pt-BR" dirty="0" smtClean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571958" y="3993990"/>
            <a:ext cx="46620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14 </a:t>
            </a:r>
            <a:r>
              <a:rPr lang="pt-BR" sz="1200" dirty="0"/>
              <a:t>– Exemplo de </a:t>
            </a:r>
            <a:r>
              <a:rPr lang="pt-BR" sz="1200" dirty="0" smtClean="0"/>
              <a:t>mockup </a:t>
            </a:r>
            <a:r>
              <a:rPr lang="pt-BR" sz="1200" dirty="0"/>
              <a:t>rápido. (PORTER, 2000).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219" y="1136751"/>
            <a:ext cx="3991532" cy="2676899"/>
          </a:xfrm>
          <a:prstGeom prst="rect">
            <a:avLst/>
          </a:prstGeom>
        </p:spPr>
      </p:pic>
      <p:sp>
        <p:nvSpPr>
          <p:cNvPr id="22" name="Fluxograma: Conector 21">
            <a:extLst>
              <a:ext uri="{FF2B5EF4-FFF2-40B4-BE49-F238E27FC236}">
                <a16:creationId xmlns:a16="http://schemas.microsoft.com/office/drawing/2014/main" id="{F7EB7411-1B2B-D7CC-23F9-B6983951C938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3" name="Fluxograma: Conector 22">
            <a:extLst>
              <a:ext uri="{FF2B5EF4-FFF2-40B4-BE49-F238E27FC236}">
                <a16:creationId xmlns:a16="http://schemas.microsoft.com/office/drawing/2014/main" id="{546DFB30-C075-ED3B-04B7-33F51BAC125D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34370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Metodologia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2B276FCA-6069-2239-3D6E-899BEF6DFC7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8728392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Evoluções de projeto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ABERGO 2022: </a:t>
            </a:r>
            <a:r>
              <a:rPr lang="pt-BR" sz="1600" dirty="0"/>
              <a:t>Melhoria no Desenvolvimento do </a:t>
            </a:r>
            <a:r>
              <a:rPr lang="pt-BR" sz="1600" dirty="0" err="1"/>
              <a:t>Cockpit</a:t>
            </a:r>
            <a:r>
              <a:rPr lang="pt-BR" sz="1600" dirty="0"/>
              <a:t> de uma Aeronave Tipo Planador Utilizando Parâmetros Ergonômicos (</a:t>
            </a:r>
            <a:r>
              <a:rPr lang="pt-BR" sz="1600" dirty="0" smtClean="0"/>
              <a:t>CUNHA FILHO</a:t>
            </a:r>
            <a:r>
              <a:rPr lang="pt-BR" sz="1600" dirty="0"/>
              <a:t>, 2022</a:t>
            </a:r>
            <a:r>
              <a:rPr lang="pt-BR" sz="1600" dirty="0" smtClean="0"/>
              <a:t>);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PIBIC 2023: </a:t>
            </a:r>
            <a:r>
              <a:rPr lang="pt-BR" sz="1600" dirty="0"/>
              <a:t>Desenvolvimento, Validação e Construção de um </a:t>
            </a:r>
            <a:r>
              <a:rPr lang="pt-BR" sz="1600" dirty="0" err="1"/>
              <a:t>Mock-up</a:t>
            </a:r>
            <a:r>
              <a:rPr lang="pt-BR" sz="1600" dirty="0"/>
              <a:t> Simplificado para Simulador de </a:t>
            </a:r>
            <a:r>
              <a:rPr lang="pt-BR" sz="1600" dirty="0" smtClean="0"/>
              <a:t>Voo;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PIBIC 2024: </a:t>
            </a:r>
            <a:r>
              <a:rPr lang="pt-BR" sz="1600" dirty="0"/>
              <a:t>Desenvolvimento e Validação de um Simulador de Voo para Aeronave </a:t>
            </a:r>
            <a:r>
              <a:rPr lang="pt-BR" sz="1600" dirty="0" smtClean="0"/>
              <a:t>Experimental;</a:t>
            </a: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1" name="Fluxograma: Conector 20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01142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smtClean="0">
                <a:latin typeface="+mj-lt"/>
              </a:rPr>
              <a:t>Sumário</a:t>
            </a:r>
            <a:endParaRPr sz="2400" b="1" dirty="0">
              <a:latin typeface="+mj-lt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122219"/>
            <a:ext cx="8520600" cy="3340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Introdução</a:t>
            </a:r>
          </a:p>
          <a:p>
            <a:pPr lvl="1" indent="-355600">
              <a:spcBef>
                <a:spcPts val="0"/>
              </a:spcBef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434343"/>
                </a:solidFill>
                <a:latin typeface="+mj-lt"/>
              </a:rPr>
              <a:t>Contextualização</a:t>
            </a:r>
          </a:p>
          <a:p>
            <a:pPr lvl="1" indent="-355600">
              <a:spcBef>
                <a:spcPts val="0"/>
              </a:spcBef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434343"/>
                </a:solidFill>
                <a:latin typeface="+mj-lt"/>
              </a:rPr>
              <a:t>Justificativa</a:t>
            </a:r>
          </a:p>
          <a:p>
            <a:pPr lvl="1" indent="-355600">
              <a:spcBef>
                <a:spcPts val="0"/>
              </a:spcBef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434343"/>
                </a:solidFill>
                <a:latin typeface="+mj-lt"/>
              </a:rPr>
              <a:t>Motivação</a:t>
            </a:r>
            <a:endParaRPr lang="pt-BR" dirty="0">
              <a:solidFill>
                <a:srgbClr val="434343"/>
              </a:solidFill>
              <a:latin typeface="+mj-lt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Objetivos</a:t>
            </a:r>
          </a:p>
          <a:p>
            <a:pPr lvl="1" indent="-355600">
              <a:spcBef>
                <a:spcPts val="0"/>
              </a:spcBef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434343"/>
                </a:solidFill>
                <a:latin typeface="+mj-lt"/>
              </a:rPr>
              <a:t>Objetivos Gerais</a:t>
            </a:r>
            <a:endParaRPr lang="pt-BR" dirty="0">
              <a:solidFill>
                <a:srgbClr val="434343"/>
              </a:solidFill>
              <a:latin typeface="+mj-lt"/>
            </a:endParaRPr>
          </a:p>
          <a:p>
            <a:pPr lvl="1" indent="-355600">
              <a:spcBef>
                <a:spcPts val="0"/>
              </a:spcBef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434343"/>
                </a:solidFill>
                <a:latin typeface="+mj-lt"/>
              </a:rPr>
              <a:t>Objetivos específicos</a:t>
            </a:r>
          </a:p>
          <a:p>
            <a:pPr indent="-3556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Revisão Bibliográfica</a:t>
            </a:r>
          </a:p>
          <a:p>
            <a:pPr indent="-3556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Metodologia</a:t>
            </a:r>
          </a:p>
          <a:p>
            <a:pPr indent="-3556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Resultados</a:t>
            </a:r>
          </a:p>
          <a:p>
            <a:pPr indent="-3556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Conclusão</a:t>
            </a:r>
          </a:p>
          <a:p>
            <a:pPr indent="-3556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34343"/>
                </a:solidFill>
              </a:rPr>
              <a:t>Preparação para o TCC 2</a:t>
            </a:r>
          </a:p>
          <a:p>
            <a:pPr indent="-3556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  <a:p>
            <a:pPr indent="-3556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dirty="0">
              <a:solidFill>
                <a:srgbClr val="434343"/>
              </a:solidFill>
              <a:latin typeface="Aptos" panose="020B0004020202020204" pitchFamily="34" charset="0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sz="1600" dirty="0">
              <a:solidFill>
                <a:srgbClr val="434343"/>
              </a:solidFill>
              <a:latin typeface="Aptos" panose="020B0004020202020204" pitchFamily="34" charset="0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434343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2B276FCA-6069-2239-3D6E-899BEF6DFC7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7" name="Fluxograma: Conector 16">
            <a:extLst>
              <a:ext uri="{FF2B5EF4-FFF2-40B4-BE49-F238E27FC236}">
                <a16:creationId xmlns:a16="http://schemas.microsoft.com/office/drawing/2014/main" id="{F187BAD1-6533-F2DF-856D-8EFC786D7D41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734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Metodologia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2B276FCA-6069-2239-3D6E-899BEF6DFC7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4890682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Evoluções de projeto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AC-21 como aeronave de base;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/>
              <a:t>Substituição da seção </a:t>
            </a:r>
            <a:r>
              <a:rPr lang="pt-BR" sz="1600" dirty="0" smtClean="0"/>
              <a:t>transversal.</a:t>
            </a:r>
            <a:endParaRPr lang="pt-BR" sz="1600" dirty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142" y="965908"/>
            <a:ext cx="4458176" cy="26781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481945" y="3812310"/>
            <a:ext cx="4662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15 </a:t>
            </a:r>
            <a:r>
              <a:rPr lang="pt-BR" sz="1200" dirty="0" smtClean="0"/>
              <a:t>– Atualização </a:t>
            </a:r>
            <a:r>
              <a:rPr lang="pt-BR" sz="1200" dirty="0"/>
              <a:t>de seção transversal (CUNHA FILHO, 2022) adaptado.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2" name="Fluxograma: Conector 21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3" name="Fluxograma: Conector 22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42101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Metodologia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2B276FCA-6069-2239-3D6E-899BEF6DFC7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4890682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Configuração da fuselage</a:t>
            </a:r>
            <a:r>
              <a:rPr lang="pt-BR" b="1" dirty="0">
                <a:solidFill>
                  <a:srgbClr val="434343"/>
                </a:solidFill>
                <a:latin typeface="+mj-lt"/>
              </a:rPr>
              <a:t>m</a:t>
            </a: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Modelagem pelo software CATIA v5;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Preservando a vista lateral do AC-21;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Recorte da região de interesse.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481945" y="3673809"/>
            <a:ext cx="46620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16 </a:t>
            </a:r>
            <a:r>
              <a:rPr lang="pt-BR" sz="1200" dirty="0"/>
              <a:t>– Vista frontal e lateral do </a:t>
            </a:r>
            <a:r>
              <a:rPr lang="pt-BR" sz="1200" dirty="0" err="1"/>
              <a:t>cockpit</a:t>
            </a:r>
            <a:r>
              <a:rPr lang="pt-BR" sz="1200" dirty="0"/>
              <a:t> fonte: autor.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3368" y="1718526"/>
            <a:ext cx="4820632" cy="1694057"/>
          </a:xfrm>
          <a:prstGeom prst="rect">
            <a:avLst/>
          </a:prstGeom>
        </p:spPr>
      </p:pic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54165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Metodologia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2B276FCA-6069-2239-3D6E-899BEF6DFC7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4890682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Configuração do assento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Diferencial do projeto;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Permite ajuste longitudinal de 200mm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245254" y="4078761"/>
            <a:ext cx="4662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17 </a:t>
            </a:r>
            <a:r>
              <a:rPr lang="pt-BR" sz="1200" dirty="0"/>
              <a:t>– Principais medidas para o projeto do assento fonte: autor.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2839" y="967640"/>
            <a:ext cx="4624470" cy="3018545"/>
          </a:xfrm>
          <a:prstGeom prst="rect">
            <a:avLst/>
          </a:prstGeom>
        </p:spPr>
      </p:pic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51747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Metodologia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2B276FCA-6069-2239-3D6E-899BEF6DFC7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4890682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Configuração do assento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136236" y="4115198"/>
            <a:ext cx="42093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18 </a:t>
            </a:r>
            <a:r>
              <a:rPr lang="pt-BR" sz="1200" dirty="0"/>
              <a:t>– Medidas do trilho do assento. fonte: autor.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358" y="2079787"/>
            <a:ext cx="4013896" cy="18146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5708" y="1744811"/>
            <a:ext cx="4701649" cy="230380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521092" y="4121365"/>
            <a:ext cx="4209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19 </a:t>
            </a:r>
            <a:r>
              <a:rPr lang="pt-BR" sz="1200" dirty="0"/>
              <a:t>– Detalhamento do mecanismo de trava e do trilho fonte: autor.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1" name="Fluxograma: Conector 20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2" name="Fluxograma: Conector 21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1711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Metodologia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2B276FCA-6069-2239-3D6E-899BEF6DFC7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4890682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Configuração do assento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150117" y="4121364"/>
            <a:ext cx="4209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20 </a:t>
            </a:r>
            <a:r>
              <a:rPr lang="pt-BR" sz="1200" dirty="0"/>
              <a:t>– Vista frontal e lateral do assento com trava no máximo fonte: autor.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521092" y="4121365"/>
            <a:ext cx="4209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21 </a:t>
            </a:r>
            <a:r>
              <a:rPr lang="pt-BR" sz="1200" dirty="0"/>
              <a:t>– Ajuste máximo e mínimo do assento fonte: autor. 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26" y="1810794"/>
            <a:ext cx="3886227" cy="232801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7625" y="1452671"/>
            <a:ext cx="1972434" cy="258456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9438" y="1563912"/>
            <a:ext cx="1786171" cy="2509683"/>
          </a:xfrm>
          <a:prstGeom prst="rect">
            <a:avLst/>
          </a:prstGeom>
        </p:spPr>
      </p:pic>
      <p:sp>
        <p:nvSpPr>
          <p:cNvPr id="22" name="Fluxograma: Conector 21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3" name="Fluxograma: Conector 22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4647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Metodologia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2B276FCA-6069-2239-3D6E-899BEF6DFC7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1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6220718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Configuração dos comandos e instrumentos de voo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Manche;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Pedais;</a:t>
            </a:r>
            <a:endParaRPr lang="pt-BR" sz="1200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Freio aerodinâmico;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Painel.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u="sng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3" name="Fluxograma: Conector 22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4" name="Fluxograma: Conector 23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70373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Metodologia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2B276FCA-6069-2239-3D6E-899BEF6DFC7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136235" y="4236818"/>
            <a:ext cx="8459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22 </a:t>
            </a:r>
            <a:r>
              <a:rPr lang="pt-BR" sz="1200" dirty="0"/>
              <a:t>– </a:t>
            </a:r>
            <a:r>
              <a:rPr lang="pt-BR" sz="1200" dirty="0" smtClean="0"/>
              <a:t>CAD preliminar dos principais instrumentos de voo fonte</a:t>
            </a:r>
            <a:r>
              <a:rPr lang="pt-BR" sz="1200" dirty="0"/>
              <a:t>: autor.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1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5977646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Configuração dos comandos e instrumentos de voo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600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u="sng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943977"/>
            <a:ext cx="2045819" cy="212079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7041" y="2066093"/>
            <a:ext cx="3422086" cy="210834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9223" y="1538607"/>
            <a:ext cx="2356999" cy="2614012"/>
          </a:xfrm>
          <a:prstGeom prst="rect">
            <a:avLst/>
          </a:prstGeom>
        </p:spPr>
      </p:pic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00333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Metodologia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2B276FCA-6069-2239-3D6E-899BEF6DFC7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2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6352336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Posicionamento dos comandos e instrumentos de voo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Posição inicial do banco;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Geração das zonas de alcance;</a:t>
            </a:r>
            <a:endParaRPr lang="pt-BR" sz="1200" dirty="0" smtClean="0"/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600" u="sng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1246" y="2066790"/>
            <a:ext cx="3867690" cy="1924319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771700" y="3980083"/>
            <a:ext cx="3898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23 </a:t>
            </a:r>
            <a:r>
              <a:rPr lang="pt-BR" sz="1200" dirty="0"/>
              <a:t>– </a:t>
            </a:r>
            <a:r>
              <a:rPr lang="pt-BR" sz="1200" dirty="0" smtClean="0"/>
              <a:t>Percentil 2,5 feminino sentado no banco fonte</a:t>
            </a:r>
            <a:r>
              <a:rPr lang="pt-BR" sz="1200" dirty="0"/>
              <a:t>: autor.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5202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Metodologia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2B276FCA-6069-2239-3D6E-899BEF6DFC7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2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6352336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Posicionamento dos comandos e instrumentos de voo</a:t>
            </a:r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600" u="sng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1385926" y="4315843"/>
            <a:ext cx="6351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24 </a:t>
            </a:r>
            <a:r>
              <a:rPr lang="pt-BR" sz="1200" dirty="0"/>
              <a:t>– Envelopes para as 3 zonas de alcance. fonte: autor.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237" y="1884990"/>
            <a:ext cx="6629213" cy="23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70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Metodologia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2B276FCA-6069-2239-3D6E-899BEF6DFC7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2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6352336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Posicionamento dos comandos e instrumentos de voo</a:t>
            </a:r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600" u="sng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1301929" y="4030722"/>
            <a:ext cx="6351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25 </a:t>
            </a:r>
            <a:r>
              <a:rPr lang="pt-BR" sz="1200" dirty="0"/>
              <a:t>– </a:t>
            </a:r>
            <a:r>
              <a:rPr lang="pt-BR" sz="1200" dirty="0" smtClean="0"/>
              <a:t>Linha de visão angulada e sobreposta para ambos os percentis. </a:t>
            </a:r>
            <a:r>
              <a:rPr lang="pt-BR" sz="1200" dirty="0"/>
              <a:t>fonte: autor.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254" y="1887662"/>
            <a:ext cx="3065127" cy="209698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582" y="2017330"/>
            <a:ext cx="4641545" cy="188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72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+mj-lt"/>
              </a:rPr>
              <a:t>Introdução</a:t>
            </a:r>
            <a:endParaRPr sz="2400" b="1" dirty="0">
              <a:latin typeface="+mj-lt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8520600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Contextualização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  <a:p>
            <a:pPr lvl="1" indent="-355600">
              <a:spcBef>
                <a:spcPts val="0"/>
              </a:spcBef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434343"/>
                </a:solidFill>
                <a:latin typeface="+mj-lt"/>
              </a:rPr>
              <a:t>Controle de voo</a:t>
            </a:r>
          </a:p>
          <a:p>
            <a:pPr lvl="1" indent="-355600">
              <a:spcBef>
                <a:spcPts val="0"/>
              </a:spcBef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434343"/>
                </a:solidFill>
                <a:latin typeface="+mj-lt"/>
              </a:rPr>
              <a:t>Voo a vela</a:t>
            </a:r>
          </a:p>
          <a:p>
            <a:pPr lvl="1" indent="-355600">
              <a:spcBef>
                <a:spcPts val="0"/>
              </a:spcBef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434343"/>
              </a:solidFill>
              <a:latin typeface="+mj-lt"/>
            </a:endParaRPr>
          </a:p>
          <a:p>
            <a:pPr indent="-3556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Justificativa</a:t>
            </a:r>
          </a:p>
          <a:p>
            <a:pPr lvl="1" indent="-3556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434343"/>
                </a:solidFill>
                <a:latin typeface="+mj-lt"/>
              </a:rPr>
              <a:t>Escolas de aviação</a:t>
            </a:r>
            <a:endParaRPr lang="pt-BR" dirty="0">
              <a:solidFill>
                <a:srgbClr val="434343"/>
              </a:solidFill>
              <a:latin typeface="Aptos" panose="020B0004020202020204" pitchFamily="34" charset="0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sz="1600" dirty="0">
              <a:solidFill>
                <a:srgbClr val="434343"/>
              </a:solidFill>
              <a:latin typeface="Aptos" panose="020B0004020202020204" pitchFamily="34" charset="0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434343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2B276FCA-6069-2239-3D6E-899BEF6DFC7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7" name="Fluxograma: Conector 16">
            <a:extLst>
              <a:ext uri="{FF2B5EF4-FFF2-40B4-BE49-F238E27FC236}">
                <a16:creationId xmlns:a16="http://schemas.microsoft.com/office/drawing/2014/main" id="{F187BAD1-6533-F2DF-856D-8EFC786D7D41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5029659" y="3888482"/>
            <a:ext cx="44179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latin typeface="+mj-lt"/>
              </a:rPr>
              <a:t>Figura 1</a:t>
            </a:r>
            <a:r>
              <a:rPr lang="pt-BR" sz="1200" dirty="0" smtClean="0">
                <a:latin typeface="+mj-lt"/>
              </a:rPr>
              <a:t> – Planador </a:t>
            </a:r>
            <a:r>
              <a:rPr lang="pt-BR" sz="1200" dirty="0" err="1" smtClean="0">
                <a:latin typeface="+mj-lt"/>
              </a:rPr>
              <a:t>Schleicher</a:t>
            </a:r>
            <a:r>
              <a:rPr lang="pt-BR" sz="1200" dirty="0" smtClean="0">
                <a:latin typeface="+mj-lt"/>
              </a:rPr>
              <a:t> ASK 21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0485" y="1125391"/>
            <a:ext cx="4094214" cy="271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56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Metodologia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2B276FCA-6069-2239-3D6E-899BEF6DFC7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2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6352336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Posicionamento dos comandos e instrumentos de voo</a:t>
            </a:r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600" u="sng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1301929" y="4135301"/>
            <a:ext cx="6351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26 </a:t>
            </a:r>
            <a:r>
              <a:rPr lang="pt-BR" sz="1200" dirty="0"/>
              <a:t>– Configuração final dos comandos e painel no </a:t>
            </a:r>
            <a:r>
              <a:rPr lang="pt-BR" sz="1200" dirty="0" err="1"/>
              <a:t>cockpit</a:t>
            </a:r>
            <a:r>
              <a:rPr lang="pt-BR" sz="1200" dirty="0"/>
              <a:t>. fonte: autor.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128" y="1812037"/>
            <a:ext cx="6329100" cy="22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4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Metodologia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2B276FCA-6069-2239-3D6E-899BEF6DFC7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392657" y="4124928"/>
            <a:ext cx="45896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27 </a:t>
            </a:r>
            <a:r>
              <a:rPr lang="pt-BR" sz="1200" dirty="0"/>
              <a:t>– CAD do mockup simplificado. (CUNHAFILHO, 2023)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266" y="1202768"/>
            <a:ext cx="3619669" cy="2858451"/>
          </a:xfrm>
          <a:prstGeom prst="rect">
            <a:avLst/>
          </a:prstGeom>
        </p:spPr>
      </p:pic>
      <p:sp>
        <p:nvSpPr>
          <p:cNvPr id="21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6220718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Construção e validação por mockup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Separação e dos materiais;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CAD simplificado;</a:t>
            </a:r>
            <a:endParaRPr lang="pt-BR" sz="1200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Preservação das características avaliadas;</a:t>
            </a:r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600" u="sng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5511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Metodologia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2B276FCA-6069-2239-3D6E-899BEF6DFC7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392657" y="4124928"/>
            <a:ext cx="4589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28 </a:t>
            </a:r>
            <a:r>
              <a:rPr lang="pt-BR" sz="1200" dirty="0"/>
              <a:t>– Mockup rápido devidamente montado (CUNHA FILHO, 2023)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4737" y="1663925"/>
            <a:ext cx="3550645" cy="2394176"/>
          </a:xfrm>
          <a:prstGeom prst="rect">
            <a:avLst/>
          </a:prstGeom>
        </p:spPr>
      </p:pic>
      <p:sp>
        <p:nvSpPr>
          <p:cNvPr id="22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4622074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>
                <a:solidFill>
                  <a:srgbClr val="434343"/>
                </a:solidFill>
              </a:rPr>
              <a:t>Construção e validação por mockup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Questionário Subjetivo;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Avaliação dos níveis de conforto e alcance;</a:t>
            </a:r>
            <a:endParaRPr lang="pt-BR" sz="1200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Estudo para diferentes percentis 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(P47 - P80) feminino e (P15 – P98) masculino.</a:t>
            </a:r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600" u="sng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88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Resultados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592118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1149927" y="4256440"/>
            <a:ext cx="6885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29 </a:t>
            </a:r>
            <a:r>
              <a:rPr lang="pt-BR" sz="1200" dirty="0"/>
              <a:t>– Resultados na análise RULA para o P100 masculino. fonte: autor.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2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699" y="1453550"/>
            <a:ext cx="5465645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</a:rPr>
              <a:t>Conforto P100 masculino pelo método RULA</a:t>
            </a:r>
          </a:p>
          <a:p>
            <a:pPr marL="101600" lvl="0" indent="0">
              <a:buClr>
                <a:srgbClr val="434343"/>
              </a:buClr>
              <a:buSzPts val="2000"/>
              <a:buNone/>
            </a:pPr>
            <a:endParaRPr lang="pt-BR" b="1" dirty="0">
              <a:solidFill>
                <a:srgbClr val="434343"/>
              </a:solidFill>
            </a:endParaRPr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600" u="sng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052" y="1915620"/>
            <a:ext cx="6355812" cy="225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62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Resultados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592118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1149927" y="4256440"/>
            <a:ext cx="6885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30 </a:t>
            </a:r>
            <a:r>
              <a:rPr lang="pt-BR" sz="1200" dirty="0"/>
              <a:t>– Resultados na análise RULA para o </a:t>
            </a:r>
            <a:r>
              <a:rPr lang="pt-BR" sz="1200" dirty="0" smtClean="0"/>
              <a:t>P2,5 feminino. </a:t>
            </a:r>
            <a:r>
              <a:rPr lang="pt-BR" sz="1200" dirty="0"/>
              <a:t>fonte: autor.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2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699" y="1453550"/>
            <a:ext cx="5188555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</a:rPr>
              <a:t>Conforto P2,5 feminino </a:t>
            </a:r>
            <a:r>
              <a:rPr lang="pt-BR" b="1" dirty="0">
                <a:solidFill>
                  <a:srgbClr val="434343"/>
                </a:solidFill>
              </a:rPr>
              <a:t>pelo método RULA</a:t>
            </a:r>
            <a:endParaRPr lang="pt-BR" b="1" dirty="0" smtClean="0">
              <a:solidFill>
                <a:srgbClr val="434343"/>
              </a:solidFill>
            </a:endParaRPr>
          </a:p>
          <a:p>
            <a:pPr marL="101600" lvl="0" indent="0">
              <a:buClr>
                <a:srgbClr val="434343"/>
              </a:buClr>
              <a:buSzPts val="2000"/>
              <a:buNone/>
            </a:pPr>
            <a:endParaRPr lang="pt-BR" b="1" dirty="0">
              <a:solidFill>
                <a:srgbClr val="434343"/>
              </a:solidFill>
            </a:endParaRPr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600" u="sng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703" y="1925588"/>
            <a:ext cx="6428509" cy="22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88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Resultados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592118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600825" y="4092791"/>
            <a:ext cx="38723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31 </a:t>
            </a:r>
            <a:r>
              <a:rPr lang="pt-BR" sz="1200" dirty="0"/>
              <a:t>– Notas masculinas para o conforto na utilização dos comandos. fonte: autor.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2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699" y="1453550"/>
            <a:ext cx="5188555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</a:rPr>
              <a:t>Conforto masculino pelo </a:t>
            </a:r>
            <a:r>
              <a:rPr lang="pt-BR" b="1" dirty="0">
                <a:solidFill>
                  <a:srgbClr val="434343"/>
                </a:solidFill>
              </a:rPr>
              <a:t>método </a:t>
            </a:r>
            <a:r>
              <a:rPr lang="pt-BR" b="1" dirty="0" smtClean="0">
                <a:solidFill>
                  <a:srgbClr val="434343"/>
                </a:solidFill>
              </a:rPr>
              <a:t>de mockup</a:t>
            </a:r>
          </a:p>
          <a:p>
            <a:pPr marL="101600" lvl="0" indent="0">
              <a:buClr>
                <a:srgbClr val="434343"/>
              </a:buClr>
              <a:buSzPts val="2000"/>
              <a:buNone/>
            </a:pPr>
            <a:endParaRPr lang="pt-BR" b="1" dirty="0">
              <a:solidFill>
                <a:srgbClr val="434343"/>
              </a:solidFill>
            </a:endParaRPr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600" u="sng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383" y="1996315"/>
            <a:ext cx="2933932" cy="206178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7615" y="2434305"/>
            <a:ext cx="2171160" cy="120507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579462" y="4092791"/>
            <a:ext cx="38723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32 </a:t>
            </a:r>
            <a:r>
              <a:rPr lang="pt-BR" sz="1200" dirty="0"/>
              <a:t>– </a:t>
            </a:r>
            <a:r>
              <a:rPr lang="pt-BR" sz="1200" dirty="0" smtClean="0"/>
              <a:t>Média das notas </a:t>
            </a:r>
            <a:r>
              <a:rPr lang="pt-BR" sz="1200" dirty="0"/>
              <a:t>masculinas para o conforto na utilização dos comandos. fonte: autor.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8108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Resultados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592118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653261" y="3669278"/>
            <a:ext cx="38723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33 </a:t>
            </a:r>
            <a:r>
              <a:rPr lang="pt-BR" sz="1200" dirty="0"/>
              <a:t>– Notas masculinas para o conforto na utilização dos comandos. fonte: autor.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2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699" y="1453550"/>
            <a:ext cx="5188555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</a:rPr>
              <a:t>Conforto feminino pelo </a:t>
            </a:r>
            <a:r>
              <a:rPr lang="pt-BR" b="1" dirty="0">
                <a:solidFill>
                  <a:srgbClr val="434343"/>
                </a:solidFill>
              </a:rPr>
              <a:t>método </a:t>
            </a:r>
            <a:r>
              <a:rPr lang="pt-BR" b="1" dirty="0" smtClean="0">
                <a:solidFill>
                  <a:srgbClr val="434343"/>
                </a:solidFill>
              </a:rPr>
              <a:t>de mockup</a:t>
            </a:r>
          </a:p>
          <a:p>
            <a:pPr marL="101600" lvl="0" indent="0">
              <a:buClr>
                <a:srgbClr val="434343"/>
              </a:buClr>
              <a:buSzPts val="2000"/>
              <a:buNone/>
            </a:pPr>
            <a:endParaRPr lang="pt-BR" b="1" dirty="0">
              <a:solidFill>
                <a:srgbClr val="434343"/>
              </a:solidFill>
            </a:endParaRPr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600" u="sng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615" y="2434305"/>
            <a:ext cx="2171160" cy="120507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612075" y="3669278"/>
            <a:ext cx="38723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34 </a:t>
            </a:r>
            <a:r>
              <a:rPr lang="pt-BR" sz="1200" dirty="0"/>
              <a:t>– </a:t>
            </a:r>
            <a:r>
              <a:rPr lang="pt-BR" sz="1200" dirty="0" smtClean="0"/>
              <a:t>Média das notas </a:t>
            </a:r>
            <a:r>
              <a:rPr lang="pt-BR" sz="1200" dirty="0"/>
              <a:t>masculinas para o conforto na utilização dos comandos. fonte: autor.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383" y="2687219"/>
            <a:ext cx="2890102" cy="61443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6723" y="2448573"/>
            <a:ext cx="2142052" cy="12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3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Resultados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592118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699613" y="4101694"/>
            <a:ext cx="38723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35 </a:t>
            </a:r>
            <a:r>
              <a:rPr lang="pt-BR" sz="1200" dirty="0"/>
              <a:t>– Notas masculinas para o </a:t>
            </a:r>
            <a:r>
              <a:rPr lang="pt-BR" sz="1200" dirty="0" smtClean="0"/>
              <a:t>alcance </a:t>
            </a:r>
            <a:r>
              <a:rPr lang="pt-BR" sz="1200" dirty="0"/>
              <a:t>na utilização dos comandos. fonte: autor.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2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699" y="1453550"/>
            <a:ext cx="5569556" cy="480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</a:rPr>
              <a:t>Usabilidade e alcance pelo </a:t>
            </a:r>
            <a:r>
              <a:rPr lang="pt-BR" b="1" dirty="0">
                <a:solidFill>
                  <a:srgbClr val="434343"/>
                </a:solidFill>
              </a:rPr>
              <a:t>método </a:t>
            </a:r>
            <a:r>
              <a:rPr lang="pt-BR" b="1" dirty="0" smtClean="0">
                <a:solidFill>
                  <a:srgbClr val="434343"/>
                </a:solidFill>
              </a:rPr>
              <a:t>de mockup</a:t>
            </a:r>
          </a:p>
          <a:p>
            <a:pPr marL="101600" lvl="0" indent="0">
              <a:buClr>
                <a:srgbClr val="434343"/>
              </a:buClr>
              <a:buSzPts val="2000"/>
              <a:buNone/>
            </a:pPr>
            <a:endParaRPr lang="pt-BR" b="1" dirty="0">
              <a:solidFill>
                <a:srgbClr val="434343"/>
              </a:solidFill>
            </a:endParaRPr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600" u="sng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292" y="1969034"/>
            <a:ext cx="2934986" cy="206521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145" y="2583040"/>
            <a:ext cx="3030830" cy="65089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486573" y="3299293"/>
            <a:ext cx="38723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36 </a:t>
            </a:r>
            <a:r>
              <a:rPr lang="pt-BR" sz="1200" dirty="0"/>
              <a:t>– Notas </a:t>
            </a:r>
            <a:r>
              <a:rPr lang="pt-BR" sz="1200" dirty="0" smtClean="0"/>
              <a:t>femininas </a:t>
            </a:r>
            <a:r>
              <a:rPr lang="pt-BR" sz="1200" dirty="0"/>
              <a:t>para o </a:t>
            </a:r>
            <a:r>
              <a:rPr lang="pt-BR" sz="1200" dirty="0" smtClean="0"/>
              <a:t>alcance </a:t>
            </a:r>
            <a:r>
              <a:rPr lang="pt-BR" sz="1200" dirty="0"/>
              <a:t>na utilização dos comandos. fonte: autor.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234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Resultados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592118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2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699" y="1453550"/>
            <a:ext cx="5569556" cy="480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</a:rPr>
              <a:t>Usabilidade e alcance pelo </a:t>
            </a:r>
            <a:r>
              <a:rPr lang="pt-BR" b="1" dirty="0">
                <a:solidFill>
                  <a:srgbClr val="434343"/>
                </a:solidFill>
              </a:rPr>
              <a:t>método </a:t>
            </a:r>
            <a:r>
              <a:rPr lang="pt-BR" b="1" dirty="0" smtClean="0">
                <a:solidFill>
                  <a:srgbClr val="434343"/>
                </a:solidFill>
              </a:rPr>
              <a:t>de mockup</a:t>
            </a:r>
          </a:p>
          <a:p>
            <a:pPr marL="101600" lvl="0" indent="0">
              <a:buClr>
                <a:srgbClr val="434343"/>
              </a:buClr>
              <a:buSzPts val="2000"/>
              <a:buNone/>
            </a:pPr>
            <a:endParaRPr lang="pt-BR" b="1" dirty="0">
              <a:solidFill>
                <a:srgbClr val="434343"/>
              </a:solidFill>
            </a:endParaRPr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600" u="sng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138956" y="3863642"/>
            <a:ext cx="38723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37 </a:t>
            </a:r>
            <a:r>
              <a:rPr lang="pt-BR" sz="1200" dirty="0"/>
              <a:t>– Médias das notas masculinas para o </a:t>
            </a:r>
            <a:r>
              <a:rPr lang="pt-BR" sz="1200" dirty="0" smtClean="0"/>
              <a:t>alcance. fonte</a:t>
            </a:r>
            <a:r>
              <a:rPr lang="pt-BR" sz="1200" dirty="0"/>
              <a:t>: autor.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55" y="2254446"/>
            <a:ext cx="2610349" cy="152003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878" y="2254446"/>
            <a:ext cx="2610349" cy="150959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693037" y="3863642"/>
            <a:ext cx="38723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38 </a:t>
            </a:r>
            <a:r>
              <a:rPr lang="pt-BR" sz="1200" dirty="0"/>
              <a:t>– Médias das notas </a:t>
            </a:r>
            <a:r>
              <a:rPr lang="pt-BR" sz="1200" dirty="0" smtClean="0"/>
              <a:t>femininas </a:t>
            </a:r>
            <a:r>
              <a:rPr lang="pt-BR" sz="1200" dirty="0"/>
              <a:t>para o </a:t>
            </a:r>
            <a:r>
              <a:rPr lang="pt-BR" sz="1200" dirty="0" smtClean="0"/>
              <a:t>alcance. fonte</a:t>
            </a:r>
            <a:r>
              <a:rPr lang="pt-BR" sz="1200" dirty="0"/>
              <a:t>: autor.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9850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Resultados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592118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2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699" y="1453550"/>
            <a:ext cx="5569556" cy="480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</a:rPr>
              <a:t>Usabilidade entrada e saída</a:t>
            </a:r>
          </a:p>
          <a:p>
            <a:pPr marL="101600" lvl="0" indent="0">
              <a:buClr>
                <a:srgbClr val="434343"/>
              </a:buClr>
              <a:buSzPts val="2000"/>
              <a:buNone/>
            </a:pPr>
            <a:endParaRPr lang="pt-BR" b="1" dirty="0">
              <a:solidFill>
                <a:srgbClr val="434343"/>
              </a:solidFill>
            </a:endParaRPr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600" u="sng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1724892" y="4169135"/>
            <a:ext cx="5715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39 </a:t>
            </a:r>
            <a:r>
              <a:rPr lang="pt-BR" sz="1200" dirty="0"/>
              <a:t>– Dificuldade de entrada e saída do mockup </a:t>
            </a:r>
            <a:r>
              <a:rPr lang="pt-BR" sz="1200" dirty="0" smtClean="0"/>
              <a:t>fonte</a:t>
            </a:r>
            <a:r>
              <a:rPr lang="pt-BR" sz="1200" dirty="0"/>
              <a:t>: autor.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941" y="1934448"/>
            <a:ext cx="3644034" cy="192919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7650" y="3863642"/>
            <a:ext cx="3608615" cy="28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6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+mj-lt"/>
              </a:rPr>
              <a:t>Introdução</a:t>
            </a:r>
            <a:endParaRPr sz="2400" b="1" dirty="0">
              <a:latin typeface="+mj-lt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8520600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Motivação</a:t>
            </a:r>
          </a:p>
          <a:p>
            <a:pPr lvl="1" indent="-355600">
              <a:spcBef>
                <a:spcPts val="0"/>
              </a:spcBef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434343"/>
                </a:solidFill>
                <a:latin typeface="+mj-lt"/>
              </a:rPr>
              <a:t>Dragonfly Aviação Experimental;</a:t>
            </a:r>
          </a:p>
          <a:p>
            <a:pPr lvl="1" indent="-355600">
              <a:spcBef>
                <a:spcPts val="0"/>
              </a:spcBef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434343"/>
                </a:solidFill>
                <a:latin typeface="+mj-lt"/>
              </a:rPr>
              <a:t>Trabalhos anteriores de membros;</a:t>
            </a:r>
          </a:p>
          <a:p>
            <a:pPr lvl="1" indent="-355600">
              <a:spcBef>
                <a:spcPts val="0"/>
              </a:spcBef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434343"/>
                </a:solidFill>
                <a:latin typeface="+mj-lt"/>
              </a:rPr>
              <a:t>Trabalhos anteriores do autor.</a:t>
            </a:r>
            <a:endParaRPr lang="pt-BR" dirty="0">
              <a:solidFill>
                <a:srgbClr val="434343"/>
              </a:solidFill>
              <a:latin typeface="Aptos" panose="020B0004020202020204" pitchFamily="34" charset="0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sz="1600" dirty="0">
              <a:solidFill>
                <a:srgbClr val="434343"/>
              </a:solidFill>
              <a:latin typeface="Aptos" panose="020B0004020202020204" pitchFamily="34" charset="0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434343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2B276FCA-6069-2239-3D6E-899BEF6DFC7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7" name="Fluxograma: Conector 16">
            <a:extLst>
              <a:ext uri="{FF2B5EF4-FFF2-40B4-BE49-F238E27FC236}">
                <a16:creationId xmlns:a16="http://schemas.microsoft.com/office/drawing/2014/main" id="{F187BAD1-6533-F2DF-856D-8EFC786D7D41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9018" y="1197225"/>
            <a:ext cx="2819900" cy="281283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5988247" y="4105398"/>
            <a:ext cx="44179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2 – Logo da Dragonfly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3748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Conclusão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604001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849084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1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8520600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Os resultados se mostraram satisfatórios tanto em relação ao conforto quanto em relação a usabilidade dos sistemas do planador;</a:t>
            </a: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Foram validados tanto o posicionamento dos comando como a configuração geral do simulador.</a:t>
            </a:r>
            <a:endParaRPr lang="pt-BR" sz="1600" dirty="0">
              <a:solidFill>
                <a:srgbClr val="434343"/>
              </a:solidFill>
              <a:latin typeface="+mj-lt"/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Apesar da baixa amostragem feminina para os teste em mockup, a inclusão desses percentis se mostrou bem realizada, tanto pela metodologia RULA quanto pelas notas da análise em mockup;</a:t>
            </a: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O desenvolvimento dessa etapa do trabalho proporciona ferramentas suficientes para a sua continuidade no TCC 2.</a:t>
            </a:r>
            <a:endParaRPr lang="pt-BR" sz="1600" dirty="0">
              <a:solidFill>
                <a:srgbClr val="43434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1869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Preparação para o TCC 2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604001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2" name="Fluxograma: Conector 21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849084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8874" y="1285300"/>
            <a:ext cx="4195572" cy="2955253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3726873" y="4180504"/>
            <a:ext cx="54736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40 </a:t>
            </a:r>
            <a:r>
              <a:rPr lang="pt-BR" sz="1200" dirty="0"/>
              <a:t>– Modelo preliminar do simulador, fonte: autor.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6220718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CAD preliminar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Baseado no mockup rápido;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Nível maior de refinamento;</a:t>
            </a:r>
            <a:endParaRPr lang="pt-BR" sz="1200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Melhor acabamento;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Integração com Realidade virtual.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u="sng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355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Preparação para o TCC 2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604001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2" name="Fluxograma: Conector 21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849084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3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6220718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Estrutura e materiais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Alumínio v-slot;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Cano PVC;</a:t>
            </a:r>
            <a:endParaRPr lang="pt-BR" sz="1200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err="1" smtClean="0"/>
              <a:t>Metalom</a:t>
            </a:r>
            <a:r>
              <a:rPr lang="pt-BR" sz="1600" dirty="0" smtClean="0"/>
              <a:t>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Impressão 3D.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u="sng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527" y="1395856"/>
            <a:ext cx="4512818" cy="255034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3719946" y="4065877"/>
            <a:ext cx="54736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41 </a:t>
            </a:r>
            <a:r>
              <a:rPr lang="pt-BR" sz="1200" dirty="0"/>
              <a:t>– Exemplo de estrutura V-slot (STEFAN LANGER, 2021)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0247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Preparação para o TCC 2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604001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2" name="Fluxograma: Conector 21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849084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3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4163318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Eletrônica e integração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Solução com a BU0836X descartada;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Utilização de Arduino;</a:t>
            </a:r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600" u="sng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651" y="2446692"/>
            <a:ext cx="2448432" cy="164970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3281" y="1318800"/>
            <a:ext cx="2738946" cy="2062141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12797" y="4135635"/>
            <a:ext cx="3886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42 </a:t>
            </a:r>
            <a:r>
              <a:rPr lang="pt-BR" sz="1200" dirty="0"/>
              <a:t>– </a:t>
            </a:r>
            <a:r>
              <a:rPr lang="en-US" sz="1200" dirty="0" err="1" smtClean="0"/>
              <a:t>Placa</a:t>
            </a:r>
            <a:r>
              <a:rPr lang="en-US" sz="1200" dirty="0" smtClean="0"/>
              <a:t> </a:t>
            </a:r>
            <a:r>
              <a:rPr lang="en-US" sz="1200" dirty="0"/>
              <a:t>Joystick BU0836X (LEO BODNAR ELECTRONICS, 2024)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848468" y="3361027"/>
            <a:ext cx="3932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43 </a:t>
            </a:r>
            <a:r>
              <a:rPr lang="pt-BR" sz="1200" dirty="0"/>
              <a:t>– Módulo Leonardo genérico para desenvolvimento.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1337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Preparação para o TCC 2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604001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2" name="Fluxograma: Conector 21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849084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3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699" y="1453550"/>
            <a:ext cx="5071581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Interface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Solução com a Óculos VR dedicado descartada;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Utilização de Google </a:t>
            </a:r>
            <a:r>
              <a:rPr lang="pt-BR" sz="1600" dirty="0" err="1" smtClean="0"/>
              <a:t>Cardboard</a:t>
            </a:r>
            <a:r>
              <a:rPr lang="pt-BR" sz="1600" dirty="0" smtClean="0"/>
              <a:t> e similares;</a:t>
            </a:r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600" u="sng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12797" y="4135635"/>
            <a:ext cx="3886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44 </a:t>
            </a:r>
            <a:r>
              <a:rPr lang="pt-BR" sz="1200" dirty="0"/>
              <a:t>– </a:t>
            </a:r>
            <a:r>
              <a:rPr lang="pt-BR" sz="1200" dirty="0" smtClean="0"/>
              <a:t>Óculos de realidade virtual Meta </a:t>
            </a:r>
            <a:r>
              <a:rPr lang="pt-BR" sz="1200" dirty="0"/>
              <a:t>Q</a:t>
            </a:r>
            <a:r>
              <a:rPr lang="pt-BR" sz="1200" dirty="0" smtClean="0"/>
              <a:t>uest 2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848468" y="3361027"/>
            <a:ext cx="39323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45 </a:t>
            </a:r>
            <a:r>
              <a:rPr lang="pt-BR" sz="1200" dirty="0"/>
              <a:t>– </a:t>
            </a:r>
            <a:r>
              <a:rPr lang="pt-BR" sz="1200" dirty="0" smtClean="0"/>
              <a:t>Google </a:t>
            </a:r>
            <a:r>
              <a:rPr lang="pt-BR" sz="1200" dirty="0" err="1" smtClean="0"/>
              <a:t>Cardboard</a:t>
            </a:r>
            <a:r>
              <a:rPr lang="pt-BR" sz="1200" dirty="0" smtClean="0"/>
              <a:t>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648" y="2624918"/>
            <a:ext cx="3102637" cy="151204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8758" y="1018210"/>
            <a:ext cx="2256796" cy="218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43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Preparação para o TCC 2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604001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2" name="Fluxograma: Conector 21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849084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3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699" y="1453550"/>
            <a:ext cx="5071581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Estimativa de custos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/>
              <a:t>Baseada no CAD preliminar e na construção prévia do mockup;</a:t>
            </a:r>
            <a:endParaRPr lang="pt-BR" sz="1600" u="sng" dirty="0" smtClean="0"/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2628858" y="4269676"/>
            <a:ext cx="3886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46 </a:t>
            </a:r>
            <a:r>
              <a:rPr lang="pt-BR" sz="1200" dirty="0"/>
              <a:t>– Tabela de materiais e custos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034" y="2459875"/>
            <a:ext cx="5399847" cy="17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33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Preparação para o TCC 2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604001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2" name="Fluxograma: Conector 21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849084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3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699" y="1453550"/>
            <a:ext cx="5071581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Cronograma de atividades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 smtClean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2628858" y="4131177"/>
            <a:ext cx="3886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47 </a:t>
            </a:r>
            <a:r>
              <a:rPr lang="pt-BR" sz="1200" dirty="0"/>
              <a:t>– Cronograma de atividades para o TCC 2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451" y="2026249"/>
            <a:ext cx="7300103" cy="195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26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Bibliografia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1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318800"/>
            <a:ext cx="8520600" cy="314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+mj-lt"/>
              </a:rPr>
              <a:t>ABERGO. O que é ergonomia. Disponível em: https://www.abergo.org.br/o-que-é-ergonomia, 2024</a:t>
            </a:r>
            <a:r>
              <a:rPr lang="pt-BR" sz="1400" dirty="0" smtClean="0">
                <a:solidFill>
                  <a:srgbClr val="434343"/>
                </a:solidFill>
                <a:latin typeface="+mj-lt"/>
              </a:rPr>
              <a:t>.</a:t>
            </a:r>
            <a:endParaRPr lang="pt-BR" sz="1400" dirty="0">
              <a:solidFill>
                <a:srgbClr val="434343"/>
              </a:solidFill>
              <a:latin typeface="+mj-lt"/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+mj-lt"/>
              </a:rPr>
              <a:t>ANAC. Programa asas para todos é foco em evento dedicado à representação feminina no setor aéreo. Portal Gov.br. Acesso em 10/07/2024. Disponível em: https://www.gov.br/anac/pt-br/noticias/2024/programa-asas-para-todos-e-foco-em-evento-dedicado-a-representacao-feminina-no-setor-aereo, 2024</a:t>
            </a:r>
            <a:r>
              <a:rPr lang="pt-BR" sz="1400" dirty="0" smtClean="0">
                <a:solidFill>
                  <a:srgbClr val="434343"/>
                </a:solidFill>
                <a:latin typeface="+mj-lt"/>
              </a:rPr>
              <a:t>.</a:t>
            </a:r>
            <a:endParaRPr lang="pt-BR" sz="1400" dirty="0">
              <a:solidFill>
                <a:srgbClr val="434343"/>
              </a:solidFill>
              <a:latin typeface="+mj-lt"/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+mj-lt"/>
              </a:rPr>
              <a:t>BALAGO, R. Governo lançará programa para ampliar número de mulheres que pilotam aviões. Revista Exame. Acesso em 16/08/2024. Disponível em: https://exame.com/brasil/governo-lancara-programa-para-ampliar-numero-de-mulheres-que-pilotam-avioes/, 2023</a:t>
            </a:r>
            <a:r>
              <a:rPr lang="pt-BR" sz="1400" dirty="0" smtClean="0">
                <a:solidFill>
                  <a:srgbClr val="434343"/>
                </a:solidFill>
                <a:latin typeface="+mj-lt"/>
              </a:rPr>
              <a:t>.</a:t>
            </a:r>
            <a:endParaRPr lang="pt-BR" sz="1400" dirty="0">
              <a:solidFill>
                <a:srgbClr val="434343"/>
              </a:solidFill>
              <a:latin typeface="+mj-lt"/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+mj-lt"/>
              </a:rPr>
              <a:t>BARROS, H. L. de. Santos Dumont e a invenção do avião. Centro Brasileiro de Pesquisas Físicas, 2006</a:t>
            </a:r>
            <a:r>
              <a:rPr lang="pt-BR" sz="1400" dirty="0" smtClean="0">
                <a:solidFill>
                  <a:srgbClr val="434343"/>
                </a:solidFill>
                <a:latin typeface="+mj-lt"/>
              </a:rPr>
              <a:t>.</a:t>
            </a:r>
            <a:endParaRPr lang="pt-BR" sz="1400" dirty="0">
              <a:solidFill>
                <a:srgbClr val="434343"/>
              </a:solidFill>
              <a:latin typeface="+mj-lt"/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+mj-lt"/>
              </a:rPr>
              <a:t>BRAATZ, D. ENGENHARIA DO TRABALHO: Saúde, Segurança, Ergonomia e Projeto. [</a:t>
            </a:r>
            <a:r>
              <a:rPr lang="pt-BR" sz="1400" dirty="0" err="1">
                <a:solidFill>
                  <a:srgbClr val="434343"/>
                </a:solidFill>
                <a:latin typeface="+mj-lt"/>
              </a:rPr>
              <a:t>S.l</a:t>
            </a:r>
            <a:r>
              <a:rPr lang="pt-BR" sz="1400" dirty="0">
                <a:solidFill>
                  <a:srgbClr val="434343"/>
                </a:solidFill>
                <a:latin typeface="+mj-lt"/>
              </a:rPr>
              <a:t>.]: Ex-Libris Comunicação Integrada, 2021</a:t>
            </a:r>
            <a:r>
              <a:rPr lang="pt-BR" sz="1400" dirty="0" smtClean="0">
                <a:solidFill>
                  <a:srgbClr val="434343"/>
                </a:solidFill>
                <a:latin typeface="+mj-lt"/>
              </a:rPr>
              <a:t>.</a:t>
            </a:r>
            <a:endParaRPr lang="pt-BR" sz="1400" dirty="0">
              <a:solidFill>
                <a:srgbClr val="434343"/>
              </a:solidFill>
              <a:latin typeface="+mj-lt"/>
            </a:endParaRPr>
          </a:p>
        </p:txBody>
      </p:sp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604001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2" name="Fluxograma: Conector 21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849084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58016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Bibliografia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1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318800"/>
            <a:ext cx="8520600" cy="314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 smtClean="0">
                <a:solidFill>
                  <a:srgbClr val="434343"/>
                </a:solidFill>
              </a:rPr>
              <a:t>CATIADOCUMENTATION</a:t>
            </a:r>
            <a:r>
              <a:rPr lang="pt-BR" sz="1400" dirty="0">
                <a:solidFill>
                  <a:srgbClr val="434343"/>
                </a:solidFill>
              </a:rPr>
              <a:t>. </a:t>
            </a:r>
            <a:r>
              <a:rPr lang="pt-BR" sz="1400" dirty="0" err="1">
                <a:solidFill>
                  <a:srgbClr val="434343"/>
                </a:solidFill>
              </a:rPr>
              <a:t>Human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activity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analysis</a:t>
            </a:r>
            <a:r>
              <a:rPr lang="pt-BR" sz="1400" dirty="0">
                <a:solidFill>
                  <a:srgbClr val="434343"/>
                </a:solidFill>
              </a:rPr>
              <a:t> in a </a:t>
            </a:r>
            <a:r>
              <a:rPr lang="pt-BR" sz="1400" dirty="0" err="1">
                <a:solidFill>
                  <a:srgbClr val="434343"/>
                </a:solidFill>
              </a:rPr>
              <a:t>nutshell</a:t>
            </a:r>
            <a:r>
              <a:rPr lang="pt-BR" sz="1400" dirty="0">
                <a:solidFill>
                  <a:srgbClr val="434343"/>
                </a:solidFill>
              </a:rPr>
              <a:t>. Documentação do CATIA. Acesso em 09/07/2024. Disponível em: http://catiadoc.free.fr/online/CATIAfr𝐶2∕ℎ𝑎𝑎𝑢𝑔𝐶𝐴𝑇𝐼𝐴𝑓𝑟𝑠.html, 2009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CUNHAFILHO, C. F. da. Melhoria no desenvolvimento do </a:t>
            </a:r>
            <a:r>
              <a:rPr lang="pt-BR" sz="1400" dirty="0" err="1">
                <a:solidFill>
                  <a:srgbClr val="434343"/>
                </a:solidFill>
              </a:rPr>
              <a:t>cockpit</a:t>
            </a:r>
            <a:r>
              <a:rPr lang="pt-BR" sz="1400" dirty="0">
                <a:solidFill>
                  <a:srgbClr val="434343"/>
                </a:solidFill>
              </a:rPr>
              <a:t> de uma aeronave tipo planador utilizando parâmetros ergonômicos. ABERGO, 2022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CUNHAFILHO, C. F. da. Desenvolvimento, validação e construção de um </a:t>
            </a:r>
            <a:r>
              <a:rPr lang="pt-BR" sz="1400" dirty="0" err="1">
                <a:solidFill>
                  <a:srgbClr val="434343"/>
                </a:solidFill>
              </a:rPr>
              <a:t>mock-up</a:t>
            </a:r>
            <a:r>
              <a:rPr lang="pt-BR" sz="1400" dirty="0">
                <a:solidFill>
                  <a:srgbClr val="434343"/>
                </a:solidFill>
              </a:rPr>
              <a:t> simplificado para simulador de voo. 29º CONGRESSO DE INICIAÇÃO CIENTÍFICA DA UNB E 20º DODF, 2023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DEPARTMENT OF DEFENSE. MILITARY STANDARD AIRCREW STATION GEOMETRY FORM FOR MILITARY AIRCRAFT. [</a:t>
            </a:r>
            <a:r>
              <a:rPr lang="pt-BR" sz="1400" dirty="0" err="1">
                <a:solidFill>
                  <a:srgbClr val="434343"/>
                </a:solidFill>
              </a:rPr>
              <a:t>S.l</a:t>
            </a:r>
            <a:r>
              <a:rPr lang="pt-BR" sz="1400" dirty="0">
                <a:solidFill>
                  <a:srgbClr val="434343"/>
                </a:solidFill>
              </a:rPr>
              <a:t>.], 1976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DREYFUSS, H. As Medidas do Homem e da Mulher. [</a:t>
            </a:r>
            <a:r>
              <a:rPr lang="pt-BR" sz="1400" dirty="0" err="1">
                <a:solidFill>
                  <a:srgbClr val="434343"/>
                </a:solidFill>
              </a:rPr>
              <a:t>S.l</a:t>
            </a:r>
            <a:r>
              <a:rPr lang="pt-BR" sz="1400" dirty="0">
                <a:solidFill>
                  <a:srgbClr val="434343"/>
                </a:solidFill>
              </a:rPr>
              <a:t>.]: </a:t>
            </a:r>
            <a:r>
              <a:rPr lang="pt-BR" sz="1400" dirty="0" err="1">
                <a:solidFill>
                  <a:srgbClr val="434343"/>
                </a:solidFill>
              </a:rPr>
              <a:t>Bookman</a:t>
            </a:r>
            <a:r>
              <a:rPr lang="pt-BR" sz="1400" dirty="0">
                <a:solidFill>
                  <a:srgbClr val="434343"/>
                </a:solidFill>
              </a:rPr>
              <a:t>, 2005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FAB. Força Aérea Brasileira. Acesso em 05/06/2024. In: FAB inaugura novo sistema de simulador de voo para instrução dos Cadetes Aviadores. [</a:t>
            </a:r>
            <a:r>
              <a:rPr lang="pt-BR" sz="1400" dirty="0" err="1">
                <a:solidFill>
                  <a:srgbClr val="434343"/>
                </a:solidFill>
              </a:rPr>
              <a:t>S.l</a:t>
            </a:r>
            <a:r>
              <a:rPr lang="pt-BR" sz="1400" dirty="0">
                <a:solidFill>
                  <a:srgbClr val="434343"/>
                </a:solidFill>
              </a:rPr>
              <a:t>.: s.n.], 2020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</a:endParaRPr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400" dirty="0">
              <a:solidFill>
                <a:srgbClr val="434343"/>
              </a:solidFill>
            </a:endParaRPr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604001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7" name="Fluxograma: Conector 16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849084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87475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Bibliografia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1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318800"/>
            <a:ext cx="8520600" cy="314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FAB. Embraer e CAE inauguram em Singapura o primeiro simulador de voo completo do E2 na região Ásia-Pacífico. Força Aérea Brasileira. Acesso em 05/06/2024. Disponível em: https://forcaaerea.com.br/embraer-e-cae-inauguram-em-singapura-o-primeiro-simulador-de-voo-completo-do-e2-na-regiao-asia-pacifico/, 2024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FREITAS, E. A.-A. de. Ergonomia aplicada a projeto de bancada de simulação de aeronave tipo planador. Universidade de Brasília - UnB, 2021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GLOBO. Embraer inaugura simulador de voo para avião cargueiro C-390; veja foto. Acesso em 05/06/2024. Disponível em: https://g1.globo.com/sp/vale-do-paraiba-regiao/noticia/2023/06/15/embraer-inaugura-simulador-de-voo-para-aviao-cargueiro-c-390-veja-foto.ghtml, 2023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GREINER, M. </a:t>
            </a:r>
            <a:r>
              <a:rPr lang="pt-BR" sz="1400" dirty="0" err="1">
                <a:solidFill>
                  <a:srgbClr val="434343"/>
                </a:solidFill>
              </a:rPr>
              <a:t>Dilemma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resolved</a:t>
            </a:r>
            <a:r>
              <a:rPr lang="pt-BR" sz="1400" dirty="0">
                <a:solidFill>
                  <a:srgbClr val="434343"/>
                </a:solidFill>
              </a:rPr>
              <a:t>: </a:t>
            </a:r>
            <a:r>
              <a:rPr lang="pt-BR" sz="1400" dirty="0" err="1">
                <a:solidFill>
                  <a:srgbClr val="434343"/>
                </a:solidFill>
              </a:rPr>
              <a:t>Airbrakes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tamed</a:t>
            </a:r>
            <a:r>
              <a:rPr lang="pt-BR" sz="1400" dirty="0">
                <a:solidFill>
                  <a:srgbClr val="434343"/>
                </a:solidFill>
              </a:rPr>
              <a:t>. </a:t>
            </a:r>
            <a:r>
              <a:rPr lang="pt-BR" sz="1400" dirty="0" err="1">
                <a:solidFill>
                  <a:srgbClr val="434343"/>
                </a:solidFill>
              </a:rPr>
              <a:t>Institute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of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Aerodynamics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and</a:t>
            </a:r>
            <a:r>
              <a:rPr lang="pt-BR" sz="1400" dirty="0">
                <a:solidFill>
                  <a:srgbClr val="434343"/>
                </a:solidFill>
              </a:rPr>
              <a:t> Gas Dynamics, </a:t>
            </a:r>
            <a:r>
              <a:rPr lang="pt-BR" sz="1400" dirty="0" err="1">
                <a:solidFill>
                  <a:srgbClr val="434343"/>
                </a:solidFill>
              </a:rPr>
              <a:t>University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of</a:t>
            </a:r>
            <a:r>
              <a:rPr lang="pt-BR" sz="1400" dirty="0">
                <a:solidFill>
                  <a:srgbClr val="434343"/>
                </a:solidFill>
              </a:rPr>
              <a:t> Stuttgart, Stuttgart, </a:t>
            </a:r>
            <a:r>
              <a:rPr lang="pt-BR" sz="1400" dirty="0" err="1">
                <a:solidFill>
                  <a:srgbClr val="434343"/>
                </a:solidFill>
              </a:rPr>
              <a:t>Germany</a:t>
            </a:r>
            <a:r>
              <a:rPr lang="pt-BR" sz="1400" dirty="0">
                <a:solidFill>
                  <a:srgbClr val="434343"/>
                </a:solidFill>
              </a:rPr>
              <a:t>, 2018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604001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7" name="Fluxograma: Conector 16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849084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2686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+mj-lt"/>
              </a:rPr>
              <a:t>Objetivos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8520600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just">
              <a:buClr>
                <a:srgbClr val="434343"/>
              </a:buClr>
              <a:buSzPts val="2000"/>
              <a:buNone/>
            </a:pPr>
            <a:r>
              <a:rPr lang="pt-BR" sz="2000" b="1" dirty="0" smtClean="0">
                <a:solidFill>
                  <a:srgbClr val="434343"/>
                </a:solidFill>
                <a:latin typeface="+mj-lt"/>
              </a:rPr>
              <a:t>Objetivo principal</a:t>
            </a:r>
            <a:r>
              <a:rPr lang="pt-BR" sz="2000" b="1" dirty="0">
                <a:solidFill>
                  <a:srgbClr val="434343"/>
                </a:solidFill>
                <a:latin typeface="+mj-lt"/>
              </a:rPr>
              <a:t>: </a:t>
            </a:r>
            <a:r>
              <a:rPr lang="pt-BR" sz="2000" dirty="0">
                <a:latin typeface="+mj-lt"/>
              </a:rPr>
              <a:t>Tem-se como objetivo geral deste trabalho o desenvolvimento, prototipagem e </a:t>
            </a:r>
            <a:r>
              <a:rPr lang="pt-BR" sz="2000" dirty="0" smtClean="0">
                <a:latin typeface="+mj-lt"/>
              </a:rPr>
              <a:t>validação </a:t>
            </a:r>
            <a:r>
              <a:rPr lang="pt-BR" sz="2000" dirty="0">
                <a:latin typeface="+mj-lt"/>
              </a:rPr>
              <a:t>ergonômica de uma bancada de simulação de voo física de baixo custo para um planador. </a:t>
            </a:r>
            <a:r>
              <a:rPr lang="pt-BR" sz="2000" dirty="0" smtClean="0">
                <a:latin typeface="+mj-lt"/>
              </a:rPr>
              <a:t>Envolvendo </a:t>
            </a:r>
            <a:r>
              <a:rPr lang="pt-BR" sz="2000" dirty="0">
                <a:latin typeface="+mj-lt"/>
              </a:rPr>
              <a:t>a integração de hardware e software para criar um ambiente de simulação realista, que replica as condições de voo e permite a análise de usabilidade de aeronaves não motorizadas.</a:t>
            </a:r>
            <a:endParaRPr lang="pt-BR" sz="2000" b="1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oogle Shape;67;p14">
            <a:extLst>
              <a:ext uri="{FF2B5EF4-FFF2-40B4-BE49-F238E27FC236}">
                <a16:creationId xmlns:a16="http://schemas.microsoft.com/office/drawing/2014/main" id="{B8F85196-9859-B1E7-26C5-176CA8AEF7F7}"/>
              </a:ext>
            </a:extLst>
          </p:cNvPr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3" name="Google Shape;68;p14">
              <a:extLst>
                <a:ext uri="{FF2B5EF4-FFF2-40B4-BE49-F238E27FC236}">
                  <a16:creationId xmlns:a16="http://schemas.microsoft.com/office/drawing/2014/main" id="{00A7449B-054A-CC91-5175-94E5E332D05E}"/>
                </a:ext>
              </a:extLst>
            </p:cNvPr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Google Shape;69;p14">
              <a:extLst>
                <a:ext uri="{FF2B5EF4-FFF2-40B4-BE49-F238E27FC236}">
                  <a16:creationId xmlns:a16="http://schemas.microsoft.com/office/drawing/2014/main" id="{BF63CB2E-F636-AAAE-F282-D83B45EFA8A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49967E66-FE96-1EF6-2E28-D6397C0FE3AD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6" name="Fluxograma: Conector 5">
            <a:extLst>
              <a:ext uri="{FF2B5EF4-FFF2-40B4-BE49-F238E27FC236}">
                <a16:creationId xmlns:a16="http://schemas.microsoft.com/office/drawing/2014/main" id="{C3837164-D79C-8A91-BBEF-407B2D4F5B9E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60768E8B-1006-DBAF-D43C-32BEB7ACF209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397BFF45-46D2-03D2-266E-FBB88B990672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028309DD-6060-9103-6D47-321870F3921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2FD88F4D-BF60-E1AE-90BA-3126F6413801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13538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Bibliografia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1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318800"/>
            <a:ext cx="8520600" cy="314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HORN, F. J. </a:t>
            </a:r>
            <a:r>
              <a:rPr lang="pt-BR" sz="1400" dirty="0" err="1">
                <a:solidFill>
                  <a:srgbClr val="434343"/>
                </a:solidFill>
              </a:rPr>
              <a:t>Development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of</a:t>
            </a:r>
            <a:r>
              <a:rPr lang="pt-BR" sz="1400" dirty="0">
                <a:solidFill>
                  <a:srgbClr val="434343"/>
                </a:solidFill>
              </a:rPr>
              <a:t> a </a:t>
            </a:r>
            <a:r>
              <a:rPr lang="pt-BR" sz="1400" dirty="0" err="1">
                <a:solidFill>
                  <a:srgbClr val="434343"/>
                </a:solidFill>
              </a:rPr>
              <a:t>low-cost</a:t>
            </a:r>
            <a:r>
              <a:rPr lang="pt-BR" sz="1400" dirty="0">
                <a:solidFill>
                  <a:srgbClr val="434343"/>
                </a:solidFill>
              </a:rPr>
              <a:t>, </a:t>
            </a:r>
            <a:r>
              <a:rPr lang="pt-BR" sz="1400" dirty="0" err="1">
                <a:solidFill>
                  <a:srgbClr val="434343"/>
                </a:solidFill>
              </a:rPr>
              <a:t>multi-disciplinary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rotorcraft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simulation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facility</a:t>
            </a:r>
            <a:r>
              <a:rPr lang="pt-BR" sz="1400" dirty="0">
                <a:solidFill>
                  <a:srgbClr val="434343"/>
                </a:solidFill>
              </a:rPr>
              <a:t>. </a:t>
            </a:r>
            <a:r>
              <a:rPr lang="pt-BR" sz="1400" dirty="0" err="1">
                <a:solidFill>
                  <a:srgbClr val="434343"/>
                </a:solidFill>
              </a:rPr>
              <a:t>Journal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of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Aerospace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Computing</a:t>
            </a:r>
            <a:r>
              <a:rPr lang="pt-BR" sz="1400" dirty="0">
                <a:solidFill>
                  <a:srgbClr val="434343"/>
                </a:solidFill>
              </a:rPr>
              <a:t>, </a:t>
            </a:r>
            <a:r>
              <a:rPr lang="pt-BR" sz="1400" dirty="0" err="1">
                <a:solidFill>
                  <a:srgbClr val="434343"/>
                </a:solidFill>
              </a:rPr>
              <a:t>Information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and</a:t>
            </a:r>
            <a:r>
              <a:rPr lang="pt-BR" sz="1400" dirty="0">
                <a:solidFill>
                  <a:srgbClr val="434343"/>
                </a:solidFill>
              </a:rPr>
              <a:t> Communication, 2005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IIDA, I. Ergonomia: projeto e produção. 3. ed. [</a:t>
            </a:r>
            <a:r>
              <a:rPr lang="pt-BR" sz="1400" dirty="0" err="1">
                <a:solidFill>
                  <a:srgbClr val="434343"/>
                </a:solidFill>
              </a:rPr>
              <a:t>S.l</a:t>
            </a:r>
            <a:r>
              <a:rPr lang="pt-BR" sz="1400" dirty="0">
                <a:solidFill>
                  <a:srgbClr val="434343"/>
                </a:solidFill>
              </a:rPr>
              <a:t>.]: Edgard </a:t>
            </a:r>
            <a:r>
              <a:rPr lang="pt-BR" sz="1400" dirty="0" err="1">
                <a:solidFill>
                  <a:srgbClr val="434343"/>
                </a:solidFill>
              </a:rPr>
              <a:t>Blücher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Ltda</a:t>
            </a:r>
            <a:r>
              <a:rPr lang="pt-BR" sz="1400" dirty="0">
                <a:solidFill>
                  <a:srgbClr val="434343"/>
                </a:solidFill>
              </a:rPr>
              <a:t>, 2016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JMARCOSVIEIRA. Manche e manetes Logitech G945 </a:t>
            </a:r>
            <a:r>
              <a:rPr lang="pt-BR" sz="1400" dirty="0" err="1">
                <a:solidFill>
                  <a:srgbClr val="434343"/>
                </a:solidFill>
              </a:rPr>
              <a:t>Saitek</a:t>
            </a:r>
            <a:r>
              <a:rPr lang="pt-BR" sz="1400" dirty="0">
                <a:solidFill>
                  <a:srgbClr val="434343"/>
                </a:solidFill>
              </a:rPr>
              <a:t> Pro Flight // </a:t>
            </a:r>
            <a:r>
              <a:rPr lang="pt-BR" sz="1400" dirty="0" err="1">
                <a:solidFill>
                  <a:srgbClr val="434343"/>
                </a:solidFill>
              </a:rPr>
              <a:t>unboxing</a:t>
            </a:r>
            <a:r>
              <a:rPr lang="pt-BR" sz="1400" dirty="0">
                <a:solidFill>
                  <a:srgbClr val="434343"/>
                </a:solidFill>
              </a:rPr>
              <a:t>, </a:t>
            </a:r>
            <a:r>
              <a:rPr lang="pt-BR" sz="1400" dirty="0" err="1">
                <a:solidFill>
                  <a:srgbClr val="434343"/>
                </a:solidFill>
              </a:rPr>
              <a:t>review</a:t>
            </a:r>
            <a:r>
              <a:rPr lang="pt-BR" sz="1400" dirty="0">
                <a:solidFill>
                  <a:srgbClr val="434343"/>
                </a:solidFill>
              </a:rPr>
              <a:t> e teste (em português). Acesso em 05/06/2024. Disponível em: https://www.youtube.com/watch?v=xSMWa0cGqbw, 2020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LEOBODNARELECTRONICS. BU0836x 12-bit joystick interface. Acesso em 09/09/2024. Disponível em: https://www.leobodnar.com/shop/index.php?main_page=produtinfo&amp;produtid=180, 2024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MACBARECOCKPITS. Mac-desktop </a:t>
            </a:r>
            <a:r>
              <a:rPr lang="pt-BR" sz="1400" dirty="0" err="1">
                <a:solidFill>
                  <a:srgbClr val="434343"/>
                </a:solidFill>
              </a:rPr>
              <a:t>seat-cockpit-macbare</a:t>
            </a:r>
            <a:r>
              <a:rPr lang="pt-BR" sz="1400" dirty="0">
                <a:solidFill>
                  <a:srgbClr val="434343"/>
                </a:solidFill>
              </a:rPr>
              <a:t>. Disponível em: https://www.macbarecockpits.com.br/mac-desktop-seat-basico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MARTINS, P. C. O. Mecânica do voo, Familiarização Aeronáutica e controle de voo, notas de aula. [</a:t>
            </a:r>
            <a:r>
              <a:rPr lang="pt-BR" sz="1400" dirty="0" err="1">
                <a:solidFill>
                  <a:srgbClr val="434343"/>
                </a:solidFill>
              </a:rPr>
              <a:t>S.l</a:t>
            </a:r>
            <a:r>
              <a:rPr lang="pt-BR" sz="1400" dirty="0">
                <a:solidFill>
                  <a:srgbClr val="434343"/>
                </a:solidFill>
              </a:rPr>
              <a:t>.], 2024.</a:t>
            </a:r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</a:endParaRPr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</a:endParaRPr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604001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7" name="Fluxograma: Conector 16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849084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360217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Bibliografia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1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318800"/>
            <a:ext cx="8520600" cy="314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MCATAMNEU, L. RULA: a </a:t>
            </a:r>
            <a:r>
              <a:rPr lang="pt-BR" sz="1400" dirty="0" err="1">
                <a:solidFill>
                  <a:srgbClr val="434343"/>
                </a:solidFill>
              </a:rPr>
              <a:t>survey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method</a:t>
            </a:r>
            <a:r>
              <a:rPr lang="pt-BR" sz="1400" dirty="0">
                <a:solidFill>
                  <a:srgbClr val="434343"/>
                </a:solidFill>
              </a:rPr>
              <a:t> for </a:t>
            </a:r>
            <a:r>
              <a:rPr lang="pt-BR" sz="1400" dirty="0" err="1">
                <a:solidFill>
                  <a:srgbClr val="434343"/>
                </a:solidFill>
              </a:rPr>
              <a:t>the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investigation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of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work-related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upper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limb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disorders</a:t>
            </a:r>
            <a:r>
              <a:rPr lang="pt-BR" sz="1400" dirty="0">
                <a:solidFill>
                  <a:srgbClr val="434343"/>
                </a:solidFill>
              </a:rPr>
              <a:t>. </a:t>
            </a:r>
            <a:r>
              <a:rPr lang="pt-BR" sz="1400" dirty="0" err="1">
                <a:solidFill>
                  <a:srgbClr val="434343"/>
                </a:solidFill>
              </a:rPr>
              <a:t>Applied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Ergonomics</a:t>
            </a:r>
            <a:r>
              <a:rPr lang="pt-BR" sz="1400" dirty="0">
                <a:solidFill>
                  <a:srgbClr val="434343"/>
                </a:solidFill>
              </a:rPr>
              <a:t>, 1993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MCPHEE, B. J. </a:t>
            </a:r>
            <a:r>
              <a:rPr lang="pt-BR" sz="1400" dirty="0" err="1">
                <a:solidFill>
                  <a:srgbClr val="434343"/>
                </a:solidFill>
              </a:rPr>
              <a:t>Work-related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musculoskeletal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disorders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of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the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neck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and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upper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extremities</a:t>
            </a:r>
            <a:r>
              <a:rPr lang="pt-BR" sz="1400" dirty="0">
                <a:solidFill>
                  <a:srgbClr val="434343"/>
                </a:solidFill>
              </a:rPr>
              <a:t> in </a:t>
            </a:r>
            <a:r>
              <a:rPr lang="pt-BR" sz="1400" dirty="0" err="1">
                <a:solidFill>
                  <a:srgbClr val="434343"/>
                </a:solidFill>
              </a:rPr>
              <a:t>workers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engaged</a:t>
            </a:r>
            <a:r>
              <a:rPr lang="pt-BR" sz="1400" dirty="0">
                <a:solidFill>
                  <a:srgbClr val="434343"/>
                </a:solidFill>
              </a:rPr>
              <a:t> in light, </a:t>
            </a:r>
            <a:r>
              <a:rPr lang="pt-BR" sz="1400" dirty="0" err="1">
                <a:solidFill>
                  <a:srgbClr val="434343"/>
                </a:solidFill>
              </a:rPr>
              <a:t>highly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repetitive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work</a:t>
            </a:r>
            <a:r>
              <a:rPr lang="pt-BR" sz="1400" dirty="0">
                <a:solidFill>
                  <a:srgbClr val="434343"/>
                </a:solidFill>
              </a:rPr>
              <a:t>. In: </a:t>
            </a:r>
            <a:r>
              <a:rPr lang="pt-BR" sz="1400" dirty="0" err="1">
                <a:solidFill>
                  <a:srgbClr val="434343"/>
                </a:solidFill>
              </a:rPr>
              <a:t>Osterholz</a:t>
            </a:r>
            <a:r>
              <a:rPr lang="pt-BR" sz="1400" dirty="0">
                <a:solidFill>
                  <a:srgbClr val="434343"/>
                </a:solidFill>
              </a:rPr>
              <a:t>, U., </a:t>
            </a:r>
            <a:r>
              <a:rPr lang="pt-BR" sz="1400" dirty="0" err="1">
                <a:solidFill>
                  <a:srgbClr val="434343"/>
                </a:solidFill>
              </a:rPr>
              <a:t>Karma</a:t>
            </a:r>
            <a:r>
              <a:rPr lang="pt-BR" sz="1400" dirty="0">
                <a:solidFill>
                  <a:srgbClr val="434343"/>
                </a:solidFill>
              </a:rPr>
              <a:t>, U.S., W., </a:t>
            </a:r>
            <a:r>
              <a:rPr lang="pt-BR" sz="1400" dirty="0" err="1">
                <a:solidFill>
                  <a:srgbClr val="434343"/>
                </a:solidFill>
              </a:rPr>
              <a:t>Huliman</a:t>
            </a:r>
            <a:r>
              <a:rPr lang="pt-BR" sz="1400" dirty="0">
                <a:solidFill>
                  <a:srgbClr val="434343"/>
                </a:solidFill>
              </a:rPr>
              <a:t>, B. &amp; Ritz, B. (</a:t>
            </a:r>
            <a:r>
              <a:rPr lang="pt-BR" sz="1400" dirty="0" err="1">
                <a:solidFill>
                  <a:srgbClr val="434343"/>
                </a:solidFill>
              </a:rPr>
              <a:t>eds</a:t>
            </a:r>
            <a:r>
              <a:rPr lang="pt-BR" sz="1400" dirty="0">
                <a:solidFill>
                  <a:srgbClr val="434343"/>
                </a:solidFill>
              </a:rPr>
              <a:t>) </a:t>
            </a:r>
            <a:r>
              <a:rPr lang="pt-BR" sz="1400" dirty="0" err="1">
                <a:solidFill>
                  <a:srgbClr val="434343"/>
                </a:solidFill>
              </a:rPr>
              <a:t>Proc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Int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Syrup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Work-related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Musculoskeletal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Disorder</a:t>
            </a:r>
            <a:r>
              <a:rPr lang="pt-BR" sz="1400" dirty="0">
                <a:solidFill>
                  <a:srgbClr val="434343"/>
                </a:solidFill>
              </a:rPr>
              <a:t>, 1987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MIRANDA, M. R. Desenvolvimento de bancada para simulação veicular integrando realidade virtual e medição de dados fisiológicos. Tese (Doutorado) — Faculdade de Tecnologia, Departamento de Engenharia Mecânica, 2014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MIRANDA, M. R. Ergonomia, notas de aula. [</a:t>
            </a:r>
            <a:r>
              <a:rPr lang="pt-BR" sz="1400" dirty="0" err="1">
                <a:solidFill>
                  <a:srgbClr val="434343"/>
                </a:solidFill>
              </a:rPr>
              <a:t>S.l</a:t>
            </a:r>
            <a:r>
              <a:rPr lang="pt-BR" sz="1400" dirty="0">
                <a:solidFill>
                  <a:srgbClr val="434343"/>
                </a:solidFill>
              </a:rPr>
              <a:t>.], 2017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NR17. Norma Regulamentadora nº 17. [</a:t>
            </a:r>
            <a:r>
              <a:rPr lang="pt-BR" sz="1400" dirty="0" err="1">
                <a:solidFill>
                  <a:srgbClr val="434343"/>
                </a:solidFill>
              </a:rPr>
              <a:t>S.l</a:t>
            </a:r>
            <a:r>
              <a:rPr lang="pt-BR" sz="1400" dirty="0">
                <a:solidFill>
                  <a:srgbClr val="434343"/>
                </a:solidFill>
              </a:rPr>
              <a:t>.], 1978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OLIVEIRA, R. M. de. Desenvolvimento de um simulador de voo em 6 graus de liberdade para aeronaves rígidas. Universidade Estadual Paulista (Unesp), Faculdade de Engenharia, 2022.</a:t>
            </a:r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400" dirty="0">
              <a:solidFill>
                <a:srgbClr val="434343"/>
              </a:solidFill>
            </a:endParaRPr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</a:endParaRPr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604001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7" name="Fluxograma: Conector 16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849084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006132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Bibliografia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1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318800"/>
            <a:ext cx="8520600" cy="314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PLUS, E. A </a:t>
            </a:r>
            <a:r>
              <a:rPr lang="pt-BR" sz="1400" dirty="0" err="1">
                <a:solidFill>
                  <a:srgbClr val="434343"/>
                </a:solidFill>
              </a:rPr>
              <a:t>step-by-step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guide</a:t>
            </a:r>
            <a:r>
              <a:rPr lang="pt-BR" sz="1400" dirty="0">
                <a:solidFill>
                  <a:srgbClr val="434343"/>
                </a:solidFill>
              </a:rPr>
              <a:t>: </a:t>
            </a:r>
            <a:r>
              <a:rPr lang="pt-BR" sz="1400" dirty="0" err="1">
                <a:solidFill>
                  <a:srgbClr val="434343"/>
                </a:solidFill>
              </a:rPr>
              <a:t>Rapid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upper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limb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assessment</a:t>
            </a:r>
            <a:r>
              <a:rPr lang="pt-BR" sz="1400" dirty="0">
                <a:solidFill>
                  <a:srgbClr val="434343"/>
                </a:solidFill>
              </a:rPr>
              <a:t> (RULA). </a:t>
            </a:r>
            <a:r>
              <a:rPr lang="pt-BR" sz="1400" dirty="0" err="1">
                <a:solidFill>
                  <a:srgbClr val="434343"/>
                </a:solidFill>
              </a:rPr>
              <a:t>Ergonomics</a:t>
            </a:r>
            <a:r>
              <a:rPr lang="pt-BR" sz="1400" dirty="0">
                <a:solidFill>
                  <a:srgbClr val="434343"/>
                </a:solidFill>
              </a:rPr>
              <a:t> Plus </a:t>
            </a:r>
            <a:r>
              <a:rPr lang="pt-BR" sz="1400" dirty="0" err="1">
                <a:solidFill>
                  <a:srgbClr val="434343"/>
                </a:solidFill>
              </a:rPr>
              <a:t>Inc</a:t>
            </a:r>
            <a:r>
              <a:rPr lang="pt-BR" sz="1400" dirty="0">
                <a:solidFill>
                  <a:srgbClr val="434343"/>
                </a:solidFill>
              </a:rPr>
              <a:t>, 2021. Acesso em 15/07/2024. Disponível em: https://ergo-plus.com/wp-content/uploads/RULA-A-Step-by-Step-Guide1.pdf, 2021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PODERAEREO. Saab e </a:t>
            </a:r>
            <a:r>
              <a:rPr lang="pt-BR" sz="1400" dirty="0" err="1">
                <a:solidFill>
                  <a:srgbClr val="434343"/>
                </a:solidFill>
              </a:rPr>
              <a:t>Varjo</a:t>
            </a:r>
            <a:r>
              <a:rPr lang="pt-BR" sz="1400" dirty="0">
                <a:solidFill>
                  <a:srgbClr val="434343"/>
                </a:solidFill>
              </a:rPr>
              <a:t> trazem realidade virtual para simuladores de voo do caça Saab </a:t>
            </a:r>
            <a:r>
              <a:rPr lang="pt-BR" sz="1400" dirty="0" err="1">
                <a:solidFill>
                  <a:srgbClr val="434343"/>
                </a:solidFill>
              </a:rPr>
              <a:t>Gripen</a:t>
            </a:r>
            <a:r>
              <a:rPr lang="pt-BR" sz="1400" dirty="0">
                <a:solidFill>
                  <a:srgbClr val="434343"/>
                </a:solidFill>
              </a:rPr>
              <a:t> e/F. Poder Aéreo. Acesso em 15/08/2024. Disponível em: https://www.aereo.jor.br/2021/06/08/saab-e-varjo-trazem-realidade-virtual-para-simuladores-de-voo-do-caca-saab-gripen-e-f/, 2021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PORTER, M. </a:t>
            </a:r>
            <a:r>
              <a:rPr lang="pt-BR" sz="1400" dirty="0" err="1">
                <a:solidFill>
                  <a:srgbClr val="434343"/>
                </a:solidFill>
              </a:rPr>
              <a:t>An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introduction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to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Modern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Vehicle</a:t>
            </a:r>
            <a:r>
              <a:rPr lang="pt-BR" sz="1400" dirty="0">
                <a:solidFill>
                  <a:srgbClr val="434343"/>
                </a:solidFill>
              </a:rPr>
              <a:t> Design. [</a:t>
            </a:r>
            <a:r>
              <a:rPr lang="pt-BR" sz="1400" dirty="0" err="1">
                <a:solidFill>
                  <a:srgbClr val="434343"/>
                </a:solidFill>
              </a:rPr>
              <a:t>S.l</a:t>
            </a:r>
            <a:r>
              <a:rPr lang="pt-BR" sz="1400" dirty="0">
                <a:solidFill>
                  <a:srgbClr val="434343"/>
                </a:solidFill>
              </a:rPr>
              <a:t>.]: Julian </a:t>
            </a:r>
            <a:r>
              <a:rPr lang="pt-BR" sz="1400" dirty="0" err="1">
                <a:solidFill>
                  <a:srgbClr val="434343"/>
                </a:solidFill>
              </a:rPr>
              <a:t>Happian</a:t>
            </a:r>
            <a:r>
              <a:rPr lang="pt-BR" sz="1400" dirty="0">
                <a:solidFill>
                  <a:srgbClr val="434343"/>
                </a:solidFill>
              </a:rPr>
              <a:t>-Smith, 2000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READ, G. J. M. A </a:t>
            </a:r>
            <a:r>
              <a:rPr lang="pt-BR" sz="1400" dirty="0" err="1">
                <a:solidFill>
                  <a:srgbClr val="434343"/>
                </a:solidFill>
              </a:rPr>
              <a:t>sociotechnical</a:t>
            </a:r>
            <a:r>
              <a:rPr lang="pt-BR" sz="1400" dirty="0">
                <a:solidFill>
                  <a:srgbClr val="434343"/>
                </a:solidFill>
              </a:rPr>
              <a:t> design toolkit for </a:t>
            </a:r>
            <a:r>
              <a:rPr lang="pt-BR" sz="1400" dirty="0" err="1">
                <a:solidFill>
                  <a:srgbClr val="434343"/>
                </a:solidFill>
              </a:rPr>
              <a:t>bridging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the</a:t>
            </a:r>
            <a:r>
              <a:rPr lang="pt-BR" sz="1400" dirty="0">
                <a:solidFill>
                  <a:srgbClr val="434343"/>
                </a:solidFill>
              </a:rPr>
              <a:t> gap </a:t>
            </a:r>
            <a:r>
              <a:rPr lang="pt-BR" sz="1400" dirty="0" err="1">
                <a:solidFill>
                  <a:srgbClr val="434343"/>
                </a:solidFill>
              </a:rPr>
              <a:t>between</a:t>
            </a:r>
            <a:r>
              <a:rPr lang="pt-BR" sz="1400" dirty="0">
                <a:solidFill>
                  <a:srgbClr val="434343"/>
                </a:solidFill>
              </a:rPr>
              <a:t> systems-</a:t>
            </a:r>
            <a:r>
              <a:rPr lang="pt-BR" sz="1400" dirty="0" err="1">
                <a:solidFill>
                  <a:srgbClr val="434343"/>
                </a:solidFill>
              </a:rPr>
              <a:t>based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analyses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and</a:t>
            </a:r>
            <a:r>
              <a:rPr lang="pt-BR" sz="1400" dirty="0">
                <a:solidFill>
                  <a:srgbClr val="434343"/>
                </a:solidFill>
              </a:rPr>
              <a:t> system design. </a:t>
            </a:r>
            <a:r>
              <a:rPr lang="pt-BR" sz="1400" dirty="0" err="1">
                <a:solidFill>
                  <a:srgbClr val="434343"/>
                </a:solidFill>
              </a:rPr>
              <a:t>Human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Factors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and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Ergonomics</a:t>
            </a:r>
            <a:r>
              <a:rPr lang="pt-BR" sz="1400" dirty="0">
                <a:solidFill>
                  <a:srgbClr val="434343"/>
                </a:solidFill>
              </a:rPr>
              <a:t> in Manufacturing Service Industries (HFEMSI), 2018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ROEBUCK, J. A. </a:t>
            </a:r>
            <a:r>
              <a:rPr lang="pt-BR" sz="1400" dirty="0" err="1">
                <a:solidFill>
                  <a:srgbClr val="434343"/>
                </a:solidFill>
              </a:rPr>
              <a:t>Anthropometric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methods</a:t>
            </a:r>
            <a:r>
              <a:rPr lang="pt-BR" sz="1400" dirty="0">
                <a:solidFill>
                  <a:srgbClr val="434343"/>
                </a:solidFill>
              </a:rPr>
              <a:t>: </a:t>
            </a:r>
            <a:r>
              <a:rPr lang="pt-BR" sz="1400" dirty="0" err="1">
                <a:solidFill>
                  <a:srgbClr val="434343"/>
                </a:solidFill>
              </a:rPr>
              <a:t>Designing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to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fit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the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human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body</a:t>
            </a:r>
            <a:r>
              <a:rPr lang="pt-BR" sz="1400" dirty="0">
                <a:solidFill>
                  <a:srgbClr val="434343"/>
                </a:solidFill>
              </a:rPr>
              <a:t>. </a:t>
            </a:r>
            <a:r>
              <a:rPr lang="pt-BR" sz="1400" dirty="0" err="1">
                <a:solidFill>
                  <a:srgbClr val="434343"/>
                </a:solidFill>
              </a:rPr>
              <a:t>Human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Factors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and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Ergonomics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Society</a:t>
            </a:r>
            <a:r>
              <a:rPr lang="pt-BR" sz="1400" dirty="0">
                <a:solidFill>
                  <a:srgbClr val="434343"/>
                </a:solidFill>
              </a:rPr>
              <a:t>, 1995.</a:t>
            </a:r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400" dirty="0">
              <a:solidFill>
                <a:srgbClr val="434343"/>
              </a:solidFill>
            </a:endParaRPr>
          </a:p>
          <a:p>
            <a:pPr marL="101600" indent="0">
              <a:buClr>
                <a:srgbClr val="434343"/>
              </a:buClr>
              <a:buSzPts val="2000"/>
              <a:buNone/>
            </a:pP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</a:endParaRPr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604001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7" name="Fluxograma: Conector 16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849084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69532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400" b="1" dirty="0" smtClean="0"/>
              <a:t>Bibliografia</a:t>
            </a:r>
            <a:endParaRPr sz="2400" b="1" dirty="0"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AC69B567-6DCC-E13A-262A-6120C845FEC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BC2EB293-F4A6-A47C-2AAE-AF3F428885F1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0A4F91-9951-92EF-D4FF-9707F18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0" y="2495550"/>
            <a:ext cx="161925" cy="152400"/>
          </a:xfrm>
          <a:prstGeom prst="rect">
            <a:avLst/>
          </a:prstGeom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5F685C7D-B162-F675-AE81-3EF21745CB4E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0BFCFB78-0BA2-EEE4-F40E-1F42F742E5D2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1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318800"/>
            <a:ext cx="8520600" cy="314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ROLFE, J. M. Flight Simulator. 1. ed. [</a:t>
            </a:r>
            <a:r>
              <a:rPr lang="pt-BR" sz="1400" dirty="0" err="1">
                <a:solidFill>
                  <a:srgbClr val="434343"/>
                </a:solidFill>
              </a:rPr>
              <a:t>S.l</a:t>
            </a:r>
            <a:r>
              <a:rPr lang="pt-BR" sz="1400" dirty="0">
                <a:solidFill>
                  <a:srgbClr val="434343"/>
                </a:solidFill>
              </a:rPr>
              <a:t>.]: Cambridge, Press </a:t>
            </a:r>
            <a:r>
              <a:rPr lang="pt-BR" sz="1400" dirty="0" err="1">
                <a:solidFill>
                  <a:srgbClr val="434343"/>
                </a:solidFill>
              </a:rPr>
              <a:t>Syndicate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of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the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University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of</a:t>
            </a:r>
            <a:r>
              <a:rPr lang="pt-BR" sz="1400" dirty="0">
                <a:solidFill>
                  <a:srgbClr val="434343"/>
                </a:solidFill>
              </a:rPr>
              <a:t> Cambridge, 1986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SAE, A. Flight Deck Layout </a:t>
            </a:r>
            <a:r>
              <a:rPr lang="pt-BR" sz="1400" dirty="0" err="1">
                <a:solidFill>
                  <a:srgbClr val="434343"/>
                </a:solidFill>
              </a:rPr>
              <a:t>and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Facilities</a:t>
            </a:r>
            <a:r>
              <a:rPr lang="pt-BR" sz="1400" dirty="0">
                <a:solidFill>
                  <a:srgbClr val="434343"/>
                </a:solidFill>
              </a:rPr>
              <a:t>. [</a:t>
            </a:r>
            <a:r>
              <a:rPr lang="pt-BR" sz="1400" dirty="0" err="1">
                <a:solidFill>
                  <a:srgbClr val="434343"/>
                </a:solidFill>
              </a:rPr>
              <a:t>S.l</a:t>
            </a:r>
            <a:r>
              <a:rPr lang="pt-BR" sz="1400" dirty="0">
                <a:solidFill>
                  <a:srgbClr val="434343"/>
                </a:solidFill>
              </a:rPr>
              <a:t>.], 2003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STEFANLANGER. </a:t>
            </a:r>
            <a:r>
              <a:rPr lang="pt-BR" sz="1400" dirty="0" err="1">
                <a:solidFill>
                  <a:srgbClr val="434343"/>
                </a:solidFill>
              </a:rPr>
              <a:t>Testing</a:t>
            </a:r>
            <a:r>
              <a:rPr lang="pt-BR" sz="1400" dirty="0">
                <a:solidFill>
                  <a:srgbClr val="434343"/>
                </a:solidFill>
              </a:rPr>
              <a:t> 1895 </a:t>
            </a:r>
            <a:r>
              <a:rPr lang="pt-BR" sz="1400" dirty="0" err="1">
                <a:solidFill>
                  <a:srgbClr val="434343"/>
                </a:solidFill>
              </a:rPr>
              <a:t>gliders</a:t>
            </a:r>
            <a:r>
              <a:rPr lang="pt-BR" sz="1400" dirty="0">
                <a:solidFill>
                  <a:srgbClr val="434343"/>
                </a:solidFill>
              </a:rPr>
              <a:t> impromptu | </a:t>
            </a:r>
            <a:r>
              <a:rPr lang="pt-BR" sz="1400" dirty="0" err="1">
                <a:solidFill>
                  <a:srgbClr val="434343"/>
                </a:solidFill>
              </a:rPr>
              <a:t>just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soaring</a:t>
            </a:r>
            <a:r>
              <a:rPr lang="pt-BR" sz="1400" dirty="0">
                <a:solidFill>
                  <a:srgbClr val="434343"/>
                </a:solidFill>
              </a:rPr>
              <a:t>. Acesso em 09/09/2024. Disponível em: https://www.youtube.com/watch?v=cLjZnJkyWy&amp;t=654s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STUDENT PILOT MANUAL. </a:t>
            </a:r>
            <a:r>
              <a:rPr lang="pt-BR" sz="1400" dirty="0" err="1">
                <a:solidFill>
                  <a:srgbClr val="434343"/>
                </a:solidFill>
              </a:rPr>
              <a:t>Gliding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the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basics</a:t>
            </a:r>
            <a:r>
              <a:rPr lang="pt-BR" sz="1400" dirty="0">
                <a:solidFill>
                  <a:srgbClr val="434343"/>
                </a:solidFill>
              </a:rPr>
              <a:t> - </a:t>
            </a:r>
            <a:r>
              <a:rPr lang="pt-BR" sz="1400" dirty="0" err="1">
                <a:solidFill>
                  <a:srgbClr val="434343"/>
                </a:solidFill>
              </a:rPr>
              <a:t>lesson</a:t>
            </a:r>
            <a:r>
              <a:rPr lang="pt-BR" sz="1400" dirty="0">
                <a:solidFill>
                  <a:srgbClr val="434343"/>
                </a:solidFill>
              </a:rPr>
              <a:t> 9 - </a:t>
            </a:r>
            <a:r>
              <a:rPr lang="pt-BR" sz="1400" dirty="0" err="1">
                <a:solidFill>
                  <a:srgbClr val="434343"/>
                </a:solidFill>
              </a:rPr>
              <a:t>the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airbrakes</a:t>
            </a:r>
            <a:r>
              <a:rPr lang="pt-BR" sz="1400" dirty="0">
                <a:solidFill>
                  <a:srgbClr val="434343"/>
                </a:solidFill>
              </a:rPr>
              <a:t>. Acesso em 15/08/2024. Disponível em: https://www.gliding.world/index.php/gliding-the-basics/4-10-airbrakes. </a:t>
            </a:r>
            <a:r>
              <a:rPr lang="pt-BR" sz="1400" dirty="0" err="1">
                <a:solidFill>
                  <a:srgbClr val="434343"/>
                </a:solidFill>
              </a:rPr>
              <a:t>Student</a:t>
            </a:r>
            <a:r>
              <a:rPr lang="pt-BR" sz="1400" dirty="0">
                <a:solidFill>
                  <a:srgbClr val="434343"/>
                </a:solidFill>
              </a:rPr>
              <a:t> </a:t>
            </a:r>
            <a:r>
              <a:rPr lang="pt-BR" sz="1400" dirty="0" err="1">
                <a:solidFill>
                  <a:srgbClr val="434343"/>
                </a:solidFill>
              </a:rPr>
              <a:t>Pilot</a:t>
            </a:r>
            <a:r>
              <a:rPr lang="pt-BR" sz="1400" dirty="0">
                <a:solidFill>
                  <a:srgbClr val="434343"/>
                </a:solidFill>
              </a:rPr>
              <a:t> Manual, 2023</a:t>
            </a:r>
            <a:r>
              <a:rPr lang="pt-BR" sz="1400" dirty="0" smtClean="0">
                <a:solidFill>
                  <a:srgbClr val="434343"/>
                </a:solidFill>
              </a:rPr>
              <a:t>.</a:t>
            </a:r>
            <a:endParaRPr lang="pt-BR" sz="1400" dirty="0">
              <a:solidFill>
                <a:srgbClr val="434343"/>
              </a:solidFill>
            </a:endParaRP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</a:rPr>
              <a:t>WISNER, A. Por dentro do Trabalho. Ergonomia: método e técnica. 1. ed. [</a:t>
            </a:r>
            <a:r>
              <a:rPr lang="pt-BR" sz="1400" dirty="0" err="1">
                <a:solidFill>
                  <a:srgbClr val="434343"/>
                </a:solidFill>
              </a:rPr>
              <a:t>S.l</a:t>
            </a:r>
            <a:r>
              <a:rPr lang="pt-BR" sz="1400" dirty="0">
                <a:solidFill>
                  <a:srgbClr val="434343"/>
                </a:solidFill>
              </a:rPr>
              <a:t>.]: FTD, 1987.</a:t>
            </a:r>
          </a:p>
          <a:p>
            <a:pPr marL="387350" indent="-28575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</a:endParaRPr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D502C5F8-2908-A0CF-5E5C-A3BF4E634BCC}"/>
              </a:ext>
            </a:extLst>
          </p:cNvPr>
          <p:cNvSpPr/>
          <p:nvPr/>
        </p:nvSpPr>
        <p:spPr>
          <a:xfrm>
            <a:off x="8604001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7" name="Fluxograma: Conector 16">
            <a:extLst>
              <a:ext uri="{FF2B5EF4-FFF2-40B4-BE49-F238E27FC236}">
                <a16:creationId xmlns:a16="http://schemas.microsoft.com/office/drawing/2014/main" id="{710BF8CE-868A-411C-614A-586DA792F8BB}"/>
              </a:ext>
            </a:extLst>
          </p:cNvPr>
          <p:cNvSpPr/>
          <p:nvPr/>
        </p:nvSpPr>
        <p:spPr>
          <a:xfrm>
            <a:off x="8849084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2633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2180700" y="1531163"/>
            <a:ext cx="4782600" cy="12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 b="1" dirty="0" smtClean="0">
                <a:latin typeface="+mj-lt"/>
              </a:rPr>
              <a:t>Obrigado!</a:t>
            </a:r>
            <a:endParaRPr sz="6500" b="1" dirty="0">
              <a:latin typeface="+mj-lt"/>
            </a:endParaRPr>
          </a:p>
        </p:txBody>
      </p:sp>
      <p:grpSp>
        <p:nvGrpSpPr>
          <p:cNvPr id="125" name="Google Shape;125;p20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126" name="Google Shape;126;p20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7" name="Google Shape;127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+mj-lt"/>
              </a:rPr>
              <a:t>Objetivos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8520600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r>
              <a:rPr lang="pt-BR" b="1" dirty="0">
                <a:solidFill>
                  <a:srgbClr val="434343"/>
                </a:solidFill>
                <a:latin typeface="+mj-lt"/>
              </a:rPr>
              <a:t>Objetivos específicos</a:t>
            </a:r>
            <a:r>
              <a:rPr lang="pt-BR" b="1" dirty="0" smtClean="0">
                <a:solidFill>
                  <a:srgbClr val="434343"/>
                </a:solidFill>
                <a:latin typeface="+mj-lt"/>
              </a:rPr>
              <a:t>: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>
                <a:latin typeface="+mj-lt"/>
              </a:rPr>
              <a:t>Avaliar o conforto, a usabilidade, o campo de visão e o alcance do piloto no protótipo virtual e bancada física</a:t>
            </a:r>
            <a:r>
              <a:rPr lang="pt-BR" sz="1600" dirty="0" smtClean="0">
                <a:latin typeface="+mj-lt"/>
              </a:rPr>
              <a:t>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/>
              <a:t>Selecionar, por meio de pesquisa de mercado, os materiais, equipamentos e sensores com a melhor relação custo-benefício para a construção de um simulador físico</a:t>
            </a:r>
            <a:r>
              <a:rPr lang="pt-BR" sz="1600" dirty="0" smtClean="0"/>
              <a:t>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/>
              <a:t>Integrar eletronicamente os comandos ao simulador de voo para a construção de um </a:t>
            </a:r>
            <a:r>
              <a:rPr lang="pt-BR" sz="1600" dirty="0" smtClean="0"/>
              <a:t>simulador </a:t>
            </a:r>
            <a:r>
              <a:rPr lang="pt-BR" sz="1600" dirty="0"/>
              <a:t>físico</a:t>
            </a:r>
            <a:r>
              <a:rPr lang="pt-BR" sz="1600" dirty="0" smtClean="0"/>
              <a:t>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/>
              <a:t>Geração dos desenhos técnicos construtivos para o simulador físico de bancada;</a:t>
            </a:r>
            <a:endParaRPr lang="pt-BR" sz="1600" b="1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oogle Shape;67;p14">
            <a:extLst>
              <a:ext uri="{FF2B5EF4-FFF2-40B4-BE49-F238E27FC236}">
                <a16:creationId xmlns:a16="http://schemas.microsoft.com/office/drawing/2014/main" id="{CF02F6AA-8E30-7AE6-F8E1-33277070CAAB}"/>
              </a:ext>
            </a:extLst>
          </p:cNvPr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3" name="Google Shape;68;p14">
              <a:extLst>
                <a:ext uri="{FF2B5EF4-FFF2-40B4-BE49-F238E27FC236}">
                  <a16:creationId xmlns:a16="http://schemas.microsoft.com/office/drawing/2014/main" id="{0621F2E2-1218-0078-C53A-561B957E5B1F}"/>
                </a:ext>
              </a:extLst>
            </p:cNvPr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Google Shape;69;p14">
              <a:extLst>
                <a:ext uri="{FF2B5EF4-FFF2-40B4-BE49-F238E27FC236}">
                  <a16:creationId xmlns:a16="http://schemas.microsoft.com/office/drawing/2014/main" id="{CE90B7A4-296A-EBA0-B7A4-DA398CFF6DF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446E1201-69C9-07A5-9BDC-F0926CFD8CCF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6" name="Fluxograma: Conector 5">
            <a:extLst>
              <a:ext uri="{FF2B5EF4-FFF2-40B4-BE49-F238E27FC236}">
                <a16:creationId xmlns:a16="http://schemas.microsoft.com/office/drawing/2014/main" id="{012401E6-C8BA-B6CC-CE3E-B835A3BB8D8B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A096B396-F750-497A-6362-464E68870726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179E31F1-AD24-A98E-15C4-E72B6CDFE6C9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7064DA04-8C58-82DA-6D40-96504E149FC6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11295198-2B5C-53F5-D474-1331A6C64C63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6850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+mj-lt"/>
              </a:rPr>
              <a:t>Revisão bibliográfica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4343886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Ergonomia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Do latim “</a:t>
            </a:r>
            <a:r>
              <a:rPr lang="pt-BR" sz="1600" i="1" dirty="0" err="1" smtClean="0">
                <a:solidFill>
                  <a:srgbClr val="434343"/>
                </a:solidFill>
                <a:latin typeface="+mj-lt"/>
              </a:rPr>
              <a:t>Ergon</a:t>
            </a: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” e “</a:t>
            </a:r>
            <a:r>
              <a:rPr lang="pt-BR" sz="1600" i="1" dirty="0" err="1" smtClean="0">
                <a:solidFill>
                  <a:srgbClr val="434343"/>
                </a:solidFill>
                <a:latin typeface="+mj-lt"/>
              </a:rPr>
              <a:t>Nomos</a:t>
            </a: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”;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Foca na adaptação do trabalho ao homem;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Leva em conta fatores físicos, ambientais, cognitivos e organizacionais;</a:t>
            </a: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oogle Shape;67;p14">
            <a:extLst>
              <a:ext uri="{FF2B5EF4-FFF2-40B4-BE49-F238E27FC236}">
                <a16:creationId xmlns:a16="http://schemas.microsoft.com/office/drawing/2014/main" id="{E3EC0E78-8106-238D-90D5-8AEFAE562C12}"/>
              </a:ext>
            </a:extLst>
          </p:cNvPr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5" name="Google Shape;68;p14">
              <a:extLst>
                <a:ext uri="{FF2B5EF4-FFF2-40B4-BE49-F238E27FC236}">
                  <a16:creationId xmlns:a16="http://schemas.microsoft.com/office/drawing/2014/main" id="{C6BC9111-278B-E930-7514-2D6C26245377}"/>
                </a:ext>
              </a:extLst>
            </p:cNvPr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Google Shape;69;p14">
              <a:extLst>
                <a:ext uri="{FF2B5EF4-FFF2-40B4-BE49-F238E27FC236}">
                  <a16:creationId xmlns:a16="http://schemas.microsoft.com/office/drawing/2014/main" id="{7A6B72BE-F11D-F502-FCA6-2DEB01D3412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00F67BD2-17CA-7E43-DF99-FA7C09F73F3F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30E8A0C5-0E61-CD0E-40EC-043BCAA675F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48ECDE0D-413C-CC42-AC93-0C79D6AD8E3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F7EB7411-1B2B-D7CC-23F9-B6983951C938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9E38B51F-CCF5-9939-2F66-722A7BC75A1B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546DFB30-C075-ED3B-04B7-33F51BAC125D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655586" y="3961321"/>
            <a:ext cx="44179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latin typeface="+mj-lt"/>
              </a:rPr>
              <a:t>Figura </a:t>
            </a:r>
            <a:r>
              <a:rPr lang="pt-BR" sz="1200" dirty="0" smtClean="0">
                <a:latin typeface="+mj-lt"/>
              </a:rPr>
              <a:t>3 – </a:t>
            </a:r>
            <a:r>
              <a:rPr lang="pt-BR" sz="1200" dirty="0">
                <a:latin typeface="+mj-lt"/>
              </a:rPr>
              <a:t>Principais medidas antropométricas (IIDA, 2016).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289" y="1397899"/>
            <a:ext cx="3823251" cy="248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11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+mj-lt"/>
              </a:rPr>
              <a:t>Revisão bibliográfica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699" y="1453550"/>
            <a:ext cx="8756101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Ergonomia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101600" indent="0" algn="just">
              <a:buClr>
                <a:srgbClr val="434343"/>
              </a:buClr>
              <a:buSzPts val="2000"/>
              <a:buNone/>
            </a:pPr>
            <a:r>
              <a:rPr lang="pt-BR" dirty="0"/>
              <a:t>"[...]</a:t>
            </a:r>
            <a:r>
              <a:rPr lang="pt-BR" dirty="0" smtClean="0"/>
              <a:t>o conjunto </a:t>
            </a:r>
            <a:r>
              <a:rPr lang="pt-BR" dirty="0"/>
              <a:t>de conhecimentos científicos relativos ao homem e necessários para a concepção de </a:t>
            </a:r>
            <a:r>
              <a:rPr lang="pt-BR" dirty="0" smtClean="0"/>
              <a:t>ferramentas</a:t>
            </a:r>
            <a:r>
              <a:rPr lang="pt-BR" dirty="0"/>
              <a:t>, máquinas e dispositivos que possam ser utilizados com o máximo de conforto, segurança e eficácia</a:t>
            </a:r>
            <a:r>
              <a:rPr lang="pt-BR" dirty="0" smtClean="0"/>
              <a:t>". (WISNER, 1987)</a:t>
            </a:r>
            <a:endParaRPr lang="pt-BR" dirty="0" smtClean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oogle Shape;67;p14">
            <a:extLst>
              <a:ext uri="{FF2B5EF4-FFF2-40B4-BE49-F238E27FC236}">
                <a16:creationId xmlns:a16="http://schemas.microsoft.com/office/drawing/2014/main" id="{E3EC0E78-8106-238D-90D5-8AEFAE562C12}"/>
              </a:ext>
            </a:extLst>
          </p:cNvPr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5" name="Google Shape;68;p14">
              <a:extLst>
                <a:ext uri="{FF2B5EF4-FFF2-40B4-BE49-F238E27FC236}">
                  <a16:creationId xmlns:a16="http://schemas.microsoft.com/office/drawing/2014/main" id="{C6BC9111-278B-E930-7514-2D6C26245377}"/>
                </a:ext>
              </a:extLst>
            </p:cNvPr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Google Shape;69;p14">
              <a:extLst>
                <a:ext uri="{FF2B5EF4-FFF2-40B4-BE49-F238E27FC236}">
                  <a16:creationId xmlns:a16="http://schemas.microsoft.com/office/drawing/2014/main" id="{7A6B72BE-F11D-F502-FCA6-2DEB01D3412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00F67BD2-17CA-7E43-DF99-FA7C09F73F3F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30E8A0C5-0E61-CD0E-40EC-043BCAA675F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48ECDE0D-413C-CC42-AC93-0C79D6AD8E3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F7EB7411-1B2B-D7CC-23F9-B6983951C938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9E38B51F-CCF5-9939-2F66-722A7BC75A1B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546DFB30-C075-ED3B-04B7-33F51BAC125D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55793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74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+mj-lt"/>
              </a:rPr>
              <a:t>Revisão bibliográfica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453550"/>
            <a:ext cx="4343886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r>
              <a:rPr lang="pt-BR" b="1" dirty="0" smtClean="0">
                <a:solidFill>
                  <a:srgbClr val="434343"/>
                </a:solidFill>
                <a:latin typeface="+mj-lt"/>
              </a:rPr>
              <a:t>Antropometria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endParaRPr lang="pt-BR" b="1" dirty="0" smtClean="0">
              <a:solidFill>
                <a:srgbClr val="434343"/>
              </a:solidFill>
              <a:latin typeface="+mj-lt"/>
            </a:endParaRP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Do latim “</a:t>
            </a:r>
            <a:r>
              <a:rPr lang="pt-BR" sz="1600" i="1" dirty="0" err="1" smtClean="0">
                <a:solidFill>
                  <a:srgbClr val="434343"/>
                </a:solidFill>
                <a:latin typeface="+mj-lt"/>
              </a:rPr>
              <a:t>Anthropos</a:t>
            </a: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” e “</a:t>
            </a:r>
            <a:r>
              <a:rPr lang="pt-BR" sz="1600" i="1" dirty="0" err="1" smtClean="0">
                <a:solidFill>
                  <a:srgbClr val="434343"/>
                </a:solidFill>
                <a:latin typeface="+mj-lt"/>
              </a:rPr>
              <a:t>Metrikos</a:t>
            </a: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”;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Pode ser estática, dinâmica e funcional;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Considera das diferenças de estatura e medida corporal entre indivíduos de diferentes grupos;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434343"/>
                </a:solidFill>
                <a:latin typeface="+mj-lt"/>
              </a:rPr>
              <a:t>Brasil e a antropometria francesa.</a:t>
            </a:r>
          </a:p>
          <a:p>
            <a:pPr marL="444500"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endParaRPr lang="pt-BR" dirty="0" smtClean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74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68" name="Google Shape;68;p14"/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oogle Shape;67;p14">
            <a:extLst>
              <a:ext uri="{FF2B5EF4-FFF2-40B4-BE49-F238E27FC236}">
                <a16:creationId xmlns:a16="http://schemas.microsoft.com/office/drawing/2014/main" id="{E3EC0E78-8106-238D-90D5-8AEFAE562C12}"/>
              </a:ext>
            </a:extLst>
          </p:cNvPr>
          <p:cNvGrpSpPr/>
          <p:nvPr/>
        </p:nvGrpSpPr>
        <p:grpSpPr>
          <a:xfrm>
            <a:off x="0" y="4630800"/>
            <a:ext cx="9144000" cy="512700"/>
            <a:chOff x="0" y="4630800"/>
            <a:chExt cx="9144000" cy="512700"/>
          </a:xfrm>
        </p:grpSpPr>
        <p:sp>
          <p:nvSpPr>
            <p:cNvPr id="5" name="Google Shape;68;p14">
              <a:extLst>
                <a:ext uri="{FF2B5EF4-FFF2-40B4-BE49-F238E27FC236}">
                  <a16:creationId xmlns:a16="http://schemas.microsoft.com/office/drawing/2014/main" id="{C6BC9111-278B-E930-7514-2D6C26245377}"/>
                </a:ext>
              </a:extLst>
            </p:cNvPr>
            <p:cNvSpPr/>
            <p:nvPr/>
          </p:nvSpPr>
          <p:spPr>
            <a:xfrm>
              <a:off x="0" y="4630800"/>
              <a:ext cx="9144000" cy="512700"/>
            </a:xfrm>
            <a:prstGeom prst="rect">
              <a:avLst/>
            </a:prstGeom>
            <a:solidFill>
              <a:srgbClr val="00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Google Shape;69;p14">
              <a:extLst>
                <a:ext uri="{FF2B5EF4-FFF2-40B4-BE49-F238E27FC236}">
                  <a16:creationId xmlns:a16="http://schemas.microsoft.com/office/drawing/2014/main" id="{7A6B72BE-F11D-F502-FCA6-2DEB01D3412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27" y="4660703"/>
              <a:ext cx="452663" cy="4526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00F67BD2-17CA-7E43-DF99-FA7C09F73F3F}"/>
              </a:ext>
            </a:extLst>
          </p:cNvPr>
          <p:cNvSpPr/>
          <p:nvPr/>
        </p:nvSpPr>
        <p:spPr>
          <a:xfrm>
            <a:off x="8832300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30E8A0C5-0E61-CD0E-40EC-043BCAA675F9}"/>
              </a:ext>
            </a:extLst>
          </p:cNvPr>
          <p:cNvSpPr/>
          <p:nvPr/>
        </p:nvSpPr>
        <p:spPr>
          <a:xfrm>
            <a:off x="8595609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48ECDE0D-413C-CC42-AC93-0C79D6AD8E33}"/>
              </a:ext>
            </a:extLst>
          </p:cNvPr>
          <p:cNvSpPr/>
          <p:nvPr/>
        </p:nvSpPr>
        <p:spPr>
          <a:xfrm>
            <a:off x="8358918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F7EB7411-1B2B-D7CC-23F9-B6983951C938}"/>
              </a:ext>
            </a:extLst>
          </p:cNvPr>
          <p:cNvSpPr/>
          <p:nvPr/>
        </p:nvSpPr>
        <p:spPr>
          <a:xfrm>
            <a:off x="8122227" y="4850607"/>
            <a:ext cx="150018" cy="13714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9E38B51F-CCF5-9939-2F66-722A7BC75A1B}"/>
              </a:ext>
            </a:extLst>
          </p:cNvPr>
          <p:cNvSpPr/>
          <p:nvPr/>
        </p:nvSpPr>
        <p:spPr>
          <a:xfrm>
            <a:off x="788553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546DFB30-C075-ED3B-04B7-33F51BAC125D}"/>
              </a:ext>
            </a:extLst>
          </p:cNvPr>
          <p:cNvSpPr/>
          <p:nvPr/>
        </p:nvSpPr>
        <p:spPr>
          <a:xfrm>
            <a:off x="7653766" y="4850607"/>
            <a:ext cx="150018" cy="137140"/>
          </a:xfrm>
          <a:prstGeom prst="flowChartConnector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6330A11-49CC-3932-1076-854EC37DD383}"/>
              </a:ext>
            </a:extLst>
          </p:cNvPr>
          <p:cNvSpPr txBox="1"/>
          <p:nvPr/>
        </p:nvSpPr>
        <p:spPr>
          <a:xfrm>
            <a:off x="4678640" y="4000885"/>
            <a:ext cx="44179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Figura 4</a:t>
            </a:r>
            <a:r>
              <a:rPr lang="pt-BR" sz="1200" dirty="0" smtClean="0">
                <a:latin typeface="+mj-lt"/>
              </a:rPr>
              <a:t> </a:t>
            </a:r>
            <a:r>
              <a:rPr lang="pt-BR" sz="1200" dirty="0" smtClean="0"/>
              <a:t>– </a:t>
            </a:r>
            <a:r>
              <a:rPr lang="pt-BR" sz="1200" dirty="0"/>
              <a:t>Diferenças proporcionais entre diferentes grupos étnicos. (DREYFUSS, 2005).</a:t>
            </a:r>
            <a:endParaRPr lang="pt-BR" sz="1200" dirty="0">
              <a:solidFill>
                <a:srgbClr val="434343"/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160" y="845435"/>
            <a:ext cx="2402828" cy="311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214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4147</TotalTime>
  <Words>2710</Words>
  <Application>Microsoft Office PowerPoint</Application>
  <PresentationFormat>Apresentação na tela (16:9)</PresentationFormat>
  <Paragraphs>326</Paragraphs>
  <Slides>54</Slides>
  <Notes>54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57" baseType="lpstr">
      <vt:lpstr>Aptos</vt:lpstr>
      <vt:lpstr>Arial</vt:lpstr>
      <vt:lpstr>Simple Light</vt:lpstr>
      <vt:lpstr>Desenvolvimento e construção de um simulador de voo utilizando realidade virtual para uma aeronave do tipo planador</vt:lpstr>
      <vt:lpstr>Sumário</vt:lpstr>
      <vt:lpstr>Introdução</vt:lpstr>
      <vt:lpstr>Introdução</vt:lpstr>
      <vt:lpstr>Objetivos</vt:lpstr>
      <vt:lpstr>Objetivos</vt:lpstr>
      <vt:lpstr>Revisão bibliográfica</vt:lpstr>
      <vt:lpstr>Revisão bibliográfica</vt:lpstr>
      <vt:lpstr>Revisão bibliográfica</vt:lpstr>
      <vt:lpstr>Revisão bibliográfica</vt:lpstr>
      <vt:lpstr>Revisão bibliográfica</vt:lpstr>
      <vt:lpstr>Revisão bibliográfica</vt:lpstr>
      <vt:lpstr>Revisão bibliográfica</vt:lpstr>
      <vt:lpstr>Revisão bibliográfica</vt:lpstr>
      <vt:lpstr>Revisão bibliográfica</vt:lpstr>
      <vt:lpstr>Revisão bibliográfica</vt:lpstr>
      <vt:lpstr>Revisão bibliográfica</vt:lpstr>
      <vt:lpstr>Revisão bibliográfica</vt:lpstr>
      <vt:lpstr>Metodologia</vt:lpstr>
      <vt:lpstr>Metodologia</vt:lpstr>
      <vt:lpstr>Metodologia</vt:lpstr>
      <vt:lpstr>Metodologia</vt:lpstr>
      <vt:lpstr>Metodologia</vt:lpstr>
      <vt:lpstr>Metodologia</vt:lpstr>
      <vt:lpstr>Metodologia</vt:lpstr>
      <vt:lpstr>Metodologia</vt:lpstr>
      <vt:lpstr>Metodologia</vt:lpstr>
      <vt:lpstr>Metodologia</vt:lpstr>
      <vt:lpstr>Metodologia</vt:lpstr>
      <vt:lpstr>Metodologia</vt:lpstr>
      <vt:lpstr>Metodologia</vt:lpstr>
      <vt:lpstr>Metodologia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Conclusão</vt:lpstr>
      <vt:lpstr>Preparação para o TCC 2</vt:lpstr>
      <vt:lpstr>Preparação para o TCC 2</vt:lpstr>
      <vt:lpstr>Preparação para o TCC 2</vt:lpstr>
      <vt:lpstr>Preparação para o TCC 2</vt:lpstr>
      <vt:lpstr>Preparação para o TCC 2</vt:lpstr>
      <vt:lpstr>Preparação para o TCC 2</vt:lpstr>
      <vt:lpstr>Bibliografia</vt:lpstr>
      <vt:lpstr>Bibliografia</vt:lpstr>
      <vt:lpstr>Bibliografia</vt:lpstr>
      <vt:lpstr>Bibliografia</vt:lpstr>
      <vt:lpstr>Bibliografia</vt:lpstr>
      <vt:lpstr>Bibliografia</vt:lpstr>
      <vt:lpstr>Bibliografia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fadiga de longarina da asa sob efeito de cargas de rajada</dc:title>
  <dc:creator>Angelica</dc:creator>
  <cp:lastModifiedBy>Cassio Filho</cp:lastModifiedBy>
  <cp:revision>64</cp:revision>
  <dcterms:modified xsi:type="dcterms:W3CDTF">2024-09-19T07:35:11Z</dcterms:modified>
</cp:coreProperties>
</file>